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59" r:id="rId4"/>
    <p:sldId id="258" r:id="rId5"/>
    <p:sldId id="260" r:id="rId6"/>
    <p:sldId id="261" r:id="rId7"/>
    <p:sldId id="262" r:id="rId8"/>
    <p:sldId id="263" r:id="rId9"/>
    <p:sldId id="264" r:id="rId10"/>
    <p:sldId id="300" r:id="rId11"/>
    <p:sldId id="283" r:id="rId12"/>
    <p:sldId id="282" r:id="rId13"/>
    <p:sldId id="285" r:id="rId14"/>
    <p:sldId id="266" r:id="rId15"/>
    <p:sldId id="267" r:id="rId16"/>
    <p:sldId id="268" r:id="rId17"/>
    <p:sldId id="297" r:id="rId18"/>
    <p:sldId id="296" r:id="rId19"/>
    <p:sldId id="295" r:id="rId20"/>
    <p:sldId id="298" r:id="rId21"/>
    <p:sldId id="299" r:id="rId22"/>
    <p:sldId id="269" r:id="rId23"/>
    <p:sldId id="270" r:id="rId24"/>
    <p:sldId id="287" r:id="rId25"/>
    <p:sldId id="302" r:id="rId26"/>
    <p:sldId id="271" r:id="rId27"/>
    <p:sldId id="272" r:id="rId28"/>
    <p:sldId id="273" r:id="rId29"/>
    <p:sldId id="288" r:id="rId30"/>
    <p:sldId id="289" r:id="rId31"/>
    <p:sldId id="290" r:id="rId32"/>
    <p:sldId id="291" r:id="rId33"/>
    <p:sldId id="274" r:id="rId34"/>
    <p:sldId id="275" r:id="rId35"/>
    <p:sldId id="293" r:id="rId36"/>
    <p:sldId id="276" r:id="rId37"/>
    <p:sldId id="277" r:id="rId38"/>
    <p:sldId id="278" r:id="rId39"/>
    <p:sldId id="279" r:id="rId40"/>
    <p:sldId id="280" r:id="rId41"/>
    <p:sldId id="281" r:id="rId42"/>
    <p:sldId id="30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7650" autoAdjust="0"/>
  </p:normalViewPr>
  <p:slideViewPr>
    <p:cSldViewPr snapToGrid="0" snapToObjects="1">
      <p:cViewPr varScale="1">
        <p:scale>
          <a:sx n="128" d="100"/>
          <a:sy n="128" d="100"/>
        </p:scale>
        <p:origin x="1512"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112A7-2D17-432A-9E93-E9BE99ABD8E7}" type="datetimeFigureOut">
              <a:rPr lang="en-US" smtClean="0"/>
              <a:t>11/15/2020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6F349F-DE1A-4BCC-B64D-4425F3CA8CEC}" type="slidenum">
              <a:rPr lang="en-US" smtClean="0"/>
              <a:t>‹#›</a:t>
            </a:fld>
            <a:endParaRPr lang="en-US"/>
          </a:p>
        </p:txBody>
      </p:sp>
    </p:spTree>
    <p:extLst>
      <p:ext uri="{BB962C8B-B14F-4D97-AF65-F5344CB8AC3E}">
        <p14:creationId xmlns:p14="http://schemas.microsoft.com/office/powerpoint/2010/main" val="3773069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My name is Avishek. I am an Assistant Professor at Saginaw Valley State University, and I’m going to be talking be about our paper </a:t>
            </a:r>
            <a:r>
              <a:rPr lang="en-US" dirty="0" err="1"/>
              <a:t>Vecsim</a:t>
            </a:r>
            <a:r>
              <a:rPr lang="en-US" dirty="0"/>
              <a:t>, which is a carrier based privacy preserving cellphone contact tracing method. My co-authors are Dr. </a:t>
            </a:r>
            <a:r>
              <a:rPr lang="en-US" dirty="0" err="1"/>
              <a:t>Zhenghao</a:t>
            </a:r>
            <a:r>
              <a:rPr lang="en-US" dirty="0"/>
              <a:t> Zhang, </a:t>
            </a:r>
            <a:r>
              <a:rPr lang="en-US" dirty="0" err="1"/>
              <a:t>Yoguang</a:t>
            </a:r>
            <a:r>
              <a:rPr lang="en-US" dirty="0"/>
              <a:t> Zhong, Dr. </a:t>
            </a:r>
            <a:r>
              <a:rPr lang="en-US" dirty="0" err="1"/>
              <a:t>Tingting</a:t>
            </a:r>
            <a:r>
              <a:rPr lang="en-US" dirty="0"/>
              <a:t> Zhao and Dr. </a:t>
            </a:r>
            <a:r>
              <a:rPr lang="en-US" dirty="0" err="1"/>
              <a:t>Jinfeng</a:t>
            </a:r>
            <a:r>
              <a:rPr lang="en-US" dirty="0"/>
              <a:t> Zhang from Florida State University</a:t>
            </a:r>
          </a:p>
        </p:txBody>
      </p:sp>
      <p:sp>
        <p:nvSpPr>
          <p:cNvPr id="4" name="Slide Number Placeholder 3"/>
          <p:cNvSpPr>
            <a:spLocks noGrp="1"/>
          </p:cNvSpPr>
          <p:nvPr>
            <p:ph type="sldNum" sz="quarter" idx="5"/>
          </p:nvPr>
        </p:nvSpPr>
        <p:spPr/>
        <p:txBody>
          <a:bodyPr/>
          <a:lstStyle/>
          <a:p>
            <a:fld id="{1D6F349F-DE1A-4BCC-B64D-4425F3CA8CEC}" type="slidenum">
              <a:rPr lang="en-US" smtClean="0"/>
              <a:t>1</a:t>
            </a:fld>
            <a:endParaRPr lang="en-US"/>
          </a:p>
        </p:txBody>
      </p:sp>
    </p:spTree>
    <p:extLst>
      <p:ext uri="{BB962C8B-B14F-4D97-AF65-F5344CB8AC3E}">
        <p14:creationId xmlns:p14="http://schemas.microsoft.com/office/powerpoint/2010/main" val="367449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Tadv</a:t>
            </a:r>
            <a:r>
              <a:rPr lang="en-US" dirty="0"/>
              <a:t> which is a measure of the length of the signal propagation path, with a granularity of 78 meters. It typically ranges between 0 to 10 in urban areas.</a:t>
            </a:r>
          </a:p>
          <a:p>
            <a:r>
              <a:rPr lang="en-US" dirty="0"/>
              <a:t>It is important to note that for LOS paths the </a:t>
            </a:r>
            <a:r>
              <a:rPr lang="en-US" dirty="0" err="1"/>
              <a:t>Tadv</a:t>
            </a:r>
            <a:r>
              <a:rPr lang="en-US" dirty="0"/>
              <a:t> is a measure of the actual distance between the PCI and the UE, but for paths that undergo reflections, we can say that </a:t>
            </a:r>
            <a:r>
              <a:rPr lang="en-US" dirty="0" err="1"/>
              <a:t>Tadv</a:t>
            </a:r>
            <a:r>
              <a:rPr lang="en-US" dirty="0"/>
              <a:t> is the upper limit of the distance between the UE and the tower</a:t>
            </a:r>
          </a:p>
        </p:txBody>
      </p:sp>
      <p:sp>
        <p:nvSpPr>
          <p:cNvPr id="4" name="Slide Number Placeholder 3"/>
          <p:cNvSpPr>
            <a:spLocks noGrp="1"/>
          </p:cNvSpPr>
          <p:nvPr>
            <p:ph type="sldNum" sz="quarter" idx="5"/>
          </p:nvPr>
        </p:nvSpPr>
        <p:spPr/>
        <p:txBody>
          <a:bodyPr/>
          <a:lstStyle/>
          <a:p>
            <a:fld id="{1D6F349F-DE1A-4BCC-B64D-4425F3CA8CEC}" type="slidenum">
              <a:rPr lang="en-US" smtClean="0"/>
              <a:t>10</a:t>
            </a:fld>
            <a:endParaRPr lang="en-US"/>
          </a:p>
        </p:txBody>
      </p:sp>
    </p:spTree>
    <p:extLst>
      <p:ext uri="{BB962C8B-B14F-4D97-AF65-F5344CB8AC3E}">
        <p14:creationId xmlns:p14="http://schemas.microsoft.com/office/powerpoint/2010/main" val="1875140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angle of arrival is another field we use in our analysis. It is basically the angle of the signal from the cellphone observed at the base station.</a:t>
            </a:r>
          </a:p>
        </p:txBody>
      </p:sp>
      <p:sp>
        <p:nvSpPr>
          <p:cNvPr id="4" name="Slide Number Placeholder 3"/>
          <p:cNvSpPr>
            <a:spLocks noGrp="1"/>
          </p:cNvSpPr>
          <p:nvPr>
            <p:ph type="sldNum" sz="quarter" idx="5"/>
          </p:nvPr>
        </p:nvSpPr>
        <p:spPr/>
        <p:txBody>
          <a:bodyPr/>
          <a:lstStyle/>
          <a:p>
            <a:fld id="{1D6F349F-DE1A-4BCC-B64D-4425F3CA8CEC}" type="slidenum">
              <a:rPr lang="en-US" smtClean="0"/>
              <a:t>11</a:t>
            </a:fld>
            <a:endParaRPr lang="en-US"/>
          </a:p>
        </p:txBody>
      </p:sp>
    </p:spTree>
    <p:extLst>
      <p:ext uri="{BB962C8B-B14F-4D97-AF65-F5344CB8AC3E}">
        <p14:creationId xmlns:p14="http://schemas.microsoft.com/office/powerpoint/2010/main" val="439932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2 fields that we use in </a:t>
            </a:r>
            <a:r>
              <a:rPr lang="en-US" dirty="0" err="1"/>
              <a:t>Vecsim</a:t>
            </a:r>
            <a:r>
              <a:rPr lang="en-US" dirty="0"/>
              <a:t> are the RSRP which is the signal strength of the base station the cellphone is connected to and …</a:t>
            </a:r>
          </a:p>
        </p:txBody>
      </p:sp>
      <p:sp>
        <p:nvSpPr>
          <p:cNvPr id="4" name="Slide Number Placeholder 3"/>
          <p:cNvSpPr>
            <a:spLocks noGrp="1"/>
          </p:cNvSpPr>
          <p:nvPr>
            <p:ph type="sldNum" sz="quarter" idx="5"/>
          </p:nvPr>
        </p:nvSpPr>
        <p:spPr/>
        <p:txBody>
          <a:bodyPr/>
          <a:lstStyle/>
          <a:p>
            <a:fld id="{1D6F349F-DE1A-4BCC-B64D-4425F3CA8CEC}" type="slidenum">
              <a:rPr lang="en-US" smtClean="0"/>
              <a:t>12</a:t>
            </a:fld>
            <a:endParaRPr lang="en-US"/>
          </a:p>
        </p:txBody>
      </p:sp>
    </p:spTree>
    <p:extLst>
      <p:ext uri="{BB962C8B-B14F-4D97-AF65-F5344CB8AC3E}">
        <p14:creationId xmlns:p14="http://schemas.microsoft.com/office/powerpoint/2010/main" val="3941411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nRSRP</a:t>
            </a:r>
            <a:r>
              <a:rPr lang="en-US" dirty="0"/>
              <a:t> which are the signal strength of the neighboring base stations that the cellphone can hear from.</a:t>
            </a:r>
          </a:p>
        </p:txBody>
      </p:sp>
      <p:sp>
        <p:nvSpPr>
          <p:cNvPr id="4" name="Slide Number Placeholder 3"/>
          <p:cNvSpPr>
            <a:spLocks noGrp="1"/>
          </p:cNvSpPr>
          <p:nvPr>
            <p:ph type="sldNum" sz="quarter" idx="5"/>
          </p:nvPr>
        </p:nvSpPr>
        <p:spPr/>
        <p:txBody>
          <a:bodyPr/>
          <a:lstStyle/>
          <a:p>
            <a:fld id="{1D6F349F-DE1A-4BCC-B64D-4425F3CA8CEC}" type="slidenum">
              <a:rPr lang="en-US" smtClean="0"/>
              <a:t>13</a:t>
            </a:fld>
            <a:endParaRPr lang="en-US"/>
          </a:p>
        </p:txBody>
      </p:sp>
    </p:spTree>
    <p:extLst>
      <p:ext uri="{BB962C8B-B14F-4D97-AF65-F5344CB8AC3E}">
        <p14:creationId xmlns:p14="http://schemas.microsoft.com/office/powerpoint/2010/main" val="2703139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used a ray tracing program to generate a signal field in a simulated 4km x 4km urban area. The animation playing on top is a render of what the area looks like in 3d and the bottom figure is a 3d view from the </a:t>
            </a:r>
            <a:r>
              <a:rPr lang="en-US" dirty="0" err="1"/>
              <a:t>the</a:t>
            </a:r>
            <a:r>
              <a:rPr lang="en-US" dirty="0"/>
              <a:t> top of our urban area,</a:t>
            </a:r>
          </a:p>
          <a:p>
            <a:endParaRPr lang="en-US" dirty="0"/>
          </a:p>
        </p:txBody>
      </p:sp>
      <p:sp>
        <p:nvSpPr>
          <p:cNvPr id="4" name="Slide Number Placeholder 3"/>
          <p:cNvSpPr>
            <a:spLocks noGrp="1"/>
          </p:cNvSpPr>
          <p:nvPr>
            <p:ph type="sldNum" sz="quarter" idx="5"/>
          </p:nvPr>
        </p:nvSpPr>
        <p:spPr/>
        <p:txBody>
          <a:bodyPr/>
          <a:lstStyle/>
          <a:p>
            <a:fld id="{1D6F349F-DE1A-4BCC-B64D-4425F3CA8CEC}" type="slidenum">
              <a:rPr lang="en-US" smtClean="0"/>
              <a:t>14</a:t>
            </a:fld>
            <a:endParaRPr lang="en-US"/>
          </a:p>
        </p:txBody>
      </p:sp>
    </p:spTree>
    <p:extLst>
      <p:ext uri="{BB962C8B-B14F-4D97-AF65-F5344CB8AC3E}">
        <p14:creationId xmlns:p14="http://schemas.microsoft.com/office/powerpoint/2010/main" val="446520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signal field is generated from13 cellphone towers.</a:t>
            </a:r>
          </a:p>
          <a:p>
            <a:r>
              <a:rPr lang="en-US" dirty="0"/>
              <a:t>We note that since we do not know the cellphone coverage of the area near the boundaries which may include signals from other towers outside of our simulated area, we only consider the signal field with a 2kmx2km area centered at the base of every tower,</a:t>
            </a:r>
          </a:p>
        </p:txBody>
      </p:sp>
      <p:sp>
        <p:nvSpPr>
          <p:cNvPr id="4" name="Slide Number Placeholder 3"/>
          <p:cNvSpPr>
            <a:spLocks noGrp="1"/>
          </p:cNvSpPr>
          <p:nvPr>
            <p:ph type="sldNum" sz="quarter" idx="5"/>
          </p:nvPr>
        </p:nvSpPr>
        <p:spPr/>
        <p:txBody>
          <a:bodyPr/>
          <a:lstStyle/>
          <a:p>
            <a:fld id="{1D6F349F-DE1A-4BCC-B64D-4425F3CA8CEC}" type="slidenum">
              <a:rPr lang="en-US" smtClean="0"/>
              <a:t>15</a:t>
            </a:fld>
            <a:endParaRPr lang="en-US"/>
          </a:p>
        </p:txBody>
      </p:sp>
    </p:spTree>
    <p:extLst>
      <p:ext uri="{BB962C8B-B14F-4D97-AF65-F5344CB8AC3E}">
        <p14:creationId xmlns:p14="http://schemas.microsoft.com/office/powerpoint/2010/main" val="254861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Vecsim</a:t>
            </a:r>
            <a:r>
              <a:rPr lang="en-US" dirty="0"/>
              <a:t> is based on proximity detection which relies on estimating the distance between 2 </a:t>
            </a:r>
            <a:r>
              <a:rPr lang="en-US" dirty="0" err="1"/>
              <a:t>l;ocations</a:t>
            </a:r>
            <a:r>
              <a:rPr lang="en-US" dirty="0"/>
              <a:t> by looking at their MRO records.</a:t>
            </a:r>
          </a:p>
          <a:p>
            <a:endParaRPr lang="en-US" dirty="0"/>
          </a:p>
          <a:p>
            <a:r>
              <a:rPr lang="en-US" dirty="0"/>
              <a:t>Our distance estimation is a core  heuristic that we use to denote the distance between two MRO records. We start off with an initial estimate where we compute the distance by visualizing two cellphones connected to the same base station as the 3 edges of a triangle shown in orange, where the length of the top 2 sides is based on our TADV measurement and the base of the triangle is our  initial distance estimate which can be computed using [ formula] where theta1 and theta2 are the measured AOAs in our MRO records</a:t>
            </a:r>
          </a:p>
        </p:txBody>
      </p:sp>
      <p:sp>
        <p:nvSpPr>
          <p:cNvPr id="4" name="Slide Number Placeholder 3"/>
          <p:cNvSpPr>
            <a:spLocks noGrp="1"/>
          </p:cNvSpPr>
          <p:nvPr>
            <p:ph type="sldNum" sz="quarter" idx="5"/>
          </p:nvPr>
        </p:nvSpPr>
        <p:spPr/>
        <p:txBody>
          <a:bodyPr/>
          <a:lstStyle/>
          <a:p>
            <a:fld id="{1D6F349F-DE1A-4BCC-B64D-4425F3CA8CEC}" type="slidenum">
              <a:rPr lang="en-US" smtClean="0"/>
              <a:t>16</a:t>
            </a:fld>
            <a:endParaRPr lang="en-US"/>
          </a:p>
        </p:txBody>
      </p:sp>
    </p:spTree>
    <p:extLst>
      <p:ext uri="{BB962C8B-B14F-4D97-AF65-F5344CB8AC3E}">
        <p14:creationId xmlns:p14="http://schemas.microsoft.com/office/powerpoint/2010/main" val="3795296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interesting aspect of this initial measurement is that it sometimes provides a good starting point even when the signal propagation paths are not directly LOS paths. For example, in the figure shown here, the 2 cellphones receive the signal after reflection from a nearby building . Because we are only interested in the distance between the cellphones, our original equation will still work because the distance between the mirrored points is the same as the actual distance between the 2 cellphones. </a:t>
            </a:r>
          </a:p>
          <a:p>
            <a:endParaRPr lang="en-US" dirty="0"/>
          </a:p>
          <a:p>
            <a:r>
              <a:rPr lang="en-US" dirty="0"/>
              <a:t>This gives us a substantial advantage over localization methods, where it is possible to naively think the mirrored points are the actual locations.</a:t>
            </a:r>
          </a:p>
          <a:p>
            <a:endParaRPr lang="en-US" dirty="0"/>
          </a:p>
        </p:txBody>
      </p:sp>
      <p:sp>
        <p:nvSpPr>
          <p:cNvPr id="4" name="Slide Number Placeholder 3"/>
          <p:cNvSpPr>
            <a:spLocks noGrp="1"/>
          </p:cNvSpPr>
          <p:nvPr>
            <p:ph type="sldNum" sz="quarter" idx="5"/>
          </p:nvPr>
        </p:nvSpPr>
        <p:spPr/>
        <p:txBody>
          <a:bodyPr/>
          <a:lstStyle/>
          <a:p>
            <a:fld id="{1D6F349F-DE1A-4BCC-B64D-4425F3CA8CEC}" type="slidenum">
              <a:rPr lang="en-US" smtClean="0"/>
              <a:t>17</a:t>
            </a:fld>
            <a:endParaRPr lang="en-US"/>
          </a:p>
        </p:txBody>
      </p:sp>
    </p:spTree>
    <p:extLst>
      <p:ext uri="{BB962C8B-B14F-4D97-AF65-F5344CB8AC3E}">
        <p14:creationId xmlns:p14="http://schemas.microsoft.com/office/powerpoint/2010/main" val="2584337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our initial estimate is good for LOS paths and some reflected paths, it will likely deviate from the actual value in more complicated environments with multiple reflections and other phenomenon. So we adjust our distance estimate based on our initial estimate which is still a good starting point and the RSRP values from nearby cell towers that are present in the MRO records using the maximum likelihood principle.</a:t>
            </a:r>
          </a:p>
          <a:p>
            <a:r>
              <a:rPr lang="en-US" dirty="0"/>
              <a:t> </a:t>
            </a:r>
          </a:p>
        </p:txBody>
      </p:sp>
      <p:sp>
        <p:nvSpPr>
          <p:cNvPr id="4" name="Slide Number Placeholder 3"/>
          <p:cNvSpPr>
            <a:spLocks noGrp="1"/>
          </p:cNvSpPr>
          <p:nvPr>
            <p:ph type="sldNum" sz="quarter" idx="5"/>
          </p:nvPr>
        </p:nvSpPr>
        <p:spPr/>
        <p:txBody>
          <a:bodyPr/>
          <a:lstStyle/>
          <a:p>
            <a:fld id="{1D6F349F-DE1A-4BCC-B64D-4425F3CA8CEC}" type="slidenum">
              <a:rPr lang="en-US" smtClean="0"/>
              <a:t>18</a:t>
            </a:fld>
            <a:endParaRPr lang="en-US"/>
          </a:p>
        </p:txBody>
      </p:sp>
    </p:spTree>
    <p:extLst>
      <p:ext uri="{BB962C8B-B14F-4D97-AF65-F5344CB8AC3E}">
        <p14:creationId xmlns:p14="http://schemas.microsoft.com/office/powerpoint/2010/main" val="2387299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we first convert our initial estimate into a grid value  with a granularity of 25 meters. We use 8 such distances starting from 25, 50 .. </a:t>
            </a:r>
            <a:r>
              <a:rPr lang="en-US" dirty="0" err="1"/>
              <a:t>Upto</a:t>
            </a:r>
            <a:r>
              <a:rPr lang="en-US" dirty="0"/>
              <a:t> 200, Distance estimates beyond 200m are treated as 200m for the purposes of contact tracing. Our final discrete distance estimate is calculated as the largest product of 2 likelihood functions for each of the 8 discrete distances. The 2 likelihood functions we use are the maximum likelihood based on the initial discrete estimate and the ML based on the RSRP of unique base stations. </a:t>
            </a:r>
          </a:p>
          <a:p>
            <a:endParaRPr lang="en-US" dirty="0"/>
          </a:p>
        </p:txBody>
      </p:sp>
      <p:sp>
        <p:nvSpPr>
          <p:cNvPr id="4" name="Slide Number Placeholder 3"/>
          <p:cNvSpPr>
            <a:spLocks noGrp="1"/>
          </p:cNvSpPr>
          <p:nvPr>
            <p:ph type="sldNum" sz="quarter" idx="5"/>
          </p:nvPr>
        </p:nvSpPr>
        <p:spPr/>
        <p:txBody>
          <a:bodyPr/>
          <a:lstStyle/>
          <a:p>
            <a:fld id="{1D6F349F-DE1A-4BCC-B64D-4425F3CA8CEC}" type="slidenum">
              <a:rPr lang="en-US" smtClean="0"/>
              <a:t>19</a:t>
            </a:fld>
            <a:endParaRPr lang="en-US"/>
          </a:p>
        </p:txBody>
      </p:sp>
    </p:spTree>
    <p:extLst>
      <p:ext uri="{BB962C8B-B14F-4D97-AF65-F5344CB8AC3E}">
        <p14:creationId xmlns:p14="http://schemas.microsoft.com/office/powerpoint/2010/main" val="3679934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this paper we propose </a:t>
            </a:r>
            <a:r>
              <a:rPr lang="en-US" dirty="0" err="1"/>
              <a:t>Vecsim</a:t>
            </a:r>
            <a:r>
              <a:rPr lang="en-US" dirty="0"/>
              <a:t>, a novel method to track infectious diseases like Covid-19, which has impacted the entire world. Our method is based on detecting user proximity by exploiting the rich LTE log data that is already being collected by cellphone carriers. It is important to note that our method is based on proximity detection and not localization which is a harder problem to solve. Further our system does not require any user involvement or intervention and is easy to deploy with the existing architecture. Our results show that </a:t>
            </a:r>
            <a:r>
              <a:rPr lang="en-US" dirty="0" err="1"/>
              <a:t>Vecism</a:t>
            </a:r>
            <a:r>
              <a:rPr lang="en-US" dirty="0"/>
              <a:t> can achieve 96% accuracy in tracing and alerting users who were within 50 meters of the contacted individual. </a:t>
            </a:r>
            <a:r>
              <a:rPr lang="en-US" dirty="0" err="1"/>
              <a:t>Vecsim</a:t>
            </a:r>
            <a:r>
              <a:rPr lang="en-US" dirty="0"/>
              <a:t> also only alerts less than 4.5% of users that were beyond 150 meters of the infected individual.</a:t>
            </a:r>
          </a:p>
        </p:txBody>
      </p:sp>
      <p:sp>
        <p:nvSpPr>
          <p:cNvPr id="4" name="Slide Number Placeholder 3"/>
          <p:cNvSpPr>
            <a:spLocks noGrp="1"/>
          </p:cNvSpPr>
          <p:nvPr>
            <p:ph type="sldNum" sz="quarter" idx="5"/>
          </p:nvPr>
        </p:nvSpPr>
        <p:spPr/>
        <p:txBody>
          <a:bodyPr/>
          <a:lstStyle/>
          <a:p>
            <a:fld id="{1D6F349F-DE1A-4BCC-B64D-4425F3CA8CEC}" type="slidenum">
              <a:rPr lang="en-US" smtClean="0"/>
              <a:t>2</a:t>
            </a:fld>
            <a:endParaRPr lang="en-US"/>
          </a:p>
        </p:txBody>
      </p:sp>
    </p:spTree>
    <p:extLst>
      <p:ext uri="{BB962C8B-B14F-4D97-AF65-F5344CB8AC3E}">
        <p14:creationId xmlns:p14="http://schemas.microsoft.com/office/powerpoint/2010/main" val="2203014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likelihood is based on the discrete estimate. We basically define  a set of 8 PDFs . The idea is that given the actual discrete distance a, we find the probability of our discrete initial estimate. </a:t>
            </a:r>
          </a:p>
          <a:p>
            <a:endParaRPr lang="en-US" dirty="0"/>
          </a:p>
          <a:p>
            <a:r>
              <a:rPr lang="en-US" dirty="0"/>
              <a:t>For example, if the actual discrete distance is 5, and our initial estimate is also 5, we use a probability of 0.8 , to indicate that our estimate is likely to be correct. On the other hand if we get an initial estimate of 6, when the actual distance was 5, then we can say use a probability value of 0.1 meaning it is less likely, but possible.</a:t>
            </a:r>
          </a:p>
          <a:p>
            <a:r>
              <a:rPr lang="en-US" dirty="0"/>
              <a:t>This is done for all 8 PDFs. </a:t>
            </a:r>
          </a:p>
        </p:txBody>
      </p:sp>
      <p:sp>
        <p:nvSpPr>
          <p:cNvPr id="4" name="Slide Number Placeholder 3"/>
          <p:cNvSpPr>
            <a:spLocks noGrp="1"/>
          </p:cNvSpPr>
          <p:nvPr>
            <p:ph type="sldNum" sz="quarter" idx="5"/>
          </p:nvPr>
        </p:nvSpPr>
        <p:spPr/>
        <p:txBody>
          <a:bodyPr/>
          <a:lstStyle/>
          <a:p>
            <a:fld id="{1D6F349F-DE1A-4BCC-B64D-4425F3CA8CEC}" type="slidenum">
              <a:rPr lang="en-US" smtClean="0"/>
              <a:t>20</a:t>
            </a:fld>
            <a:endParaRPr lang="en-US"/>
          </a:p>
        </p:txBody>
      </p:sp>
    </p:spTree>
    <p:extLst>
      <p:ext uri="{BB962C8B-B14F-4D97-AF65-F5344CB8AC3E}">
        <p14:creationId xmlns:p14="http://schemas.microsoft.com/office/powerpoint/2010/main" val="3085618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second Likelihood estimate is based on the PCI of the unique base stations. We define a unique base station as the base station which is unique to either of the 2 MRO records. The idea is that if the 2 records are far apart, there is a greater chance that a UE will record the RSRP of base station that the other UE cannot hear.</a:t>
            </a:r>
          </a:p>
          <a:p>
            <a:r>
              <a:rPr lang="en-US" dirty="0"/>
              <a:t>Given the actual discrete distance a, we determine the probability of the measured RSRP value. For example, in the figure on the right the left most blue line are the PDF of the RSRP value when the discrete distance is 1 or 25 meters..  It peaks at about 25 and goes to 0 beyond 40, So if our observed RSRP </a:t>
            </a:r>
            <a:r>
              <a:rPr lang="en-US" dirty="0" err="1"/>
              <a:t>val;ue</a:t>
            </a:r>
            <a:r>
              <a:rPr lang="en-US" dirty="0"/>
              <a:t> of the unique base station is around 40, we can say it is highly unlikely that these 2 stations are within 25 meters of each other.</a:t>
            </a:r>
          </a:p>
          <a:p>
            <a:endParaRPr lang="en-US" dirty="0"/>
          </a:p>
          <a:p>
            <a:r>
              <a:rPr lang="en-US" dirty="0"/>
              <a:t>So we use the product of these 2 likelihood functions to find the best distance estimate from 1 – 8 and use that as our final discrete distance estimate</a:t>
            </a:r>
          </a:p>
        </p:txBody>
      </p:sp>
      <p:sp>
        <p:nvSpPr>
          <p:cNvPr id="4" name="Slide Number Placeholder 3"/>
          <p:cNvSpPr>
            <a:spLocks noGrp="1"/>
          </p:cNvSpPr>
          <p:nvPr>
            <p:ph type="sldNum" sz="quarter" idx="5"/>
          </p:nvPr>
        </p:nvSpPr>
        <p:spPr/>
        <p:txBody>
          <a:bodyPr/>
          <a:lstStyle/>
          <a:p>
            <a:fld id="{1D6F349F-DE1A-4BCC-B64D-4425F3CA8CEC}" type="slidenum">
              <a:rPr lang="en-US" smtClean="0"/>
              <a:t>21</a:t>
            </a:fld>
            <a:endParaRPr lang="en-US"/>
          </a:p>
        </p:txBody>
      </p:sp>
    </p:spTree>
    <p:extLst>
      <p:ext uri="{BB962C8B-B14F-4D97-AF65-F5344CB8AC3E}">
        <p14:creationId xmlns:p14="http://schemas.microsoft.com/office/powerpoint/2010/main" val="3969911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proposed measurements work well in an ideal scenario when the signal field is continuous, but this assumption does not hold in cities where large buildings and can block and reflect signals. For example, the signal may undergo a large change when </a:t>
            </a:r>
            <a:r>
              <a:rPr lang="en-US" dirty="0" err="1"/>
              <a:t>emerginf</a:t>
            </a:r>
            <a:r>
              <a:rPr lang="en-US" dirty="0"/>
              <a:t> form a small alley onto a major road. We tackle this problem by learning the discontinuity of the signal field using  the existing LTE log data.</a:t>
            </a:r>
          </a:p>
        </p:txBody>
      </p:sp>
      <p:sp>
        <p:nvSpPr>
          <p:cNvPr id="4" name="Slide Number Placeholder 3"/>
          <p:cNvSpPr>
            <a:spLocks noGrp="1"/>
          </p:cNvSpPr>
          <p:nvPr>
            <p:ph type="sldNum" sz="quarter" idx="5"/>
          </p:nvPr>
        </p:nvSpPr>
        <p:spPr/>
        <p:txBody>
          <a:bodyPr/>
          <a:lstStyle/>
          <a:p>
            <a:fld id="{1D6F349F-DE1A-4BCC-B64D-4425F3CA8CEC}" type="slidenum">
              <a:rPr lang="en-US" smtClean="0"/>
              <a:t>22</a:t>
            </a:fld>
            <a:endParaRPr lang="en-US"/>
          </a:p>
        </p:txBody>
      </p:sp>
    </p:spTree>
    <p:extLst>
      <p:ext uri="{BB962C8B-B14F-4D97-AF65-F5344CB8AC3E}">
        <p14:creationId xmlns:p14="http://schemas.microsoft.com/office/powerpoint/2010/main" val="2571511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learn the discontinuity in the signal, We first define the term discontinuity pair. …</a:t>
            </a:r>
          </a:p>
          <a:p>
            <a:endParaRPr lang="en-US" dirty="0"/>
          </a:p>
        </p:txBody>
      </p:sp>
      <p:sp>
        <p:nvSpPr>
          <p:cNvPr id="4" name="Slide Number Placeholder 3"/>
          <p:cNvSpPr>
            <a:spLocks noGrp="1"/>
          </p:cNvSpPr>
          <p:nvPr>
            <p:ph type="sldNum" sz="quarter" idx="5"/>
          </p:nvPr>
        </p:nvSpPr>
        <p:spPr/>
        <p:txBody>
          <a:bodyPr/>
          <a:lstStyle/>
          <a:p>
            <a:fld id="{1D6F349F-DE1A-4BCC-B64D-4425F3CA8CEC}" type="slidenum">
              <a:rPr lang="en-US" smtClean="0"/>
              <a:t>23</a:t>
            </a:fld>
            <a:endParaRPr lang="en-US"/>
          </a:p>
        </p:txBody>
      </p:sp>
    </p:spTree>
    <p:extLst>
      <p:ext uri="{BB962C8B-B14F-4D97-AF65-F5344CB8AC3E}">
        <p14:creationId xmlns:p14="http://schemas.microsoft.com/office/powerpoint/2010/main" val="734560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we zoom in on the map the points A and B shown here are a classic example of a discontinuous pair, where the individual emerged from between 2 building onto a roadway.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2 locations A and B are within 25m of each other and their discreate distance estimate is larger than 4, we define A and B as a discontinuity pair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1D6F349F-DE1A-4BCC-B64D-4425F3CA8CEC}" type="slidenum">
              <a:rPr lang="en-US" smtClean="0"/>
              <a:t>24</a:t>
            </a:fld>
            <a:endParaRPr lang="en-US"/>
          </a:p>
        </p:txBody>
      </p:sp>
    </p:spTree>
    <p:extLst>
      <p:ext uri="{BB962C8B-B14F-4D97-AF65-F5344CB8AC3E}">
        <p14:creationId xmlns:p14="http://schemas.microsoft.com/office/powerpoint/2010/main" val="1626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analyze the </a:t>
            </a:r>
            <a:r>
              <a:rPr lang="en-US" dirty="0" err="1"/>
              <a:t>discontuity</a:t>
            </a:r>
            <a:r>
              <a:rPr lang="en-US" dirty="0"/>
              <a:t> field, We chose a focus area shown here and checked every point with their immediate neighbors to identify all such pairs. What we found was that the fraction of discontinuous pair were actually significant, and would affect our overall estimation accuracy.</a:t>
            </a:r>
          </a:p>
          <a:p>
            <a:endParaRPr lang="en-US" dirty="0"/>
          </a:p>
        </p:txBody>
      </p:sp>
      <p:sp>
        <p:nvSpPr>
          <p:cNvPr id="4" name="Slide Number Placeholder 3"/>
          <p:cNvSpPr>
            <a:spLocks noGrp="1"/>
          </p:cNvSpPr>
          <p:nvPr>
            <p:ph type="sldNum" sz="quarter" idx="5"/>
          </p:nvPr>
        </p:nvSpPr>
        <p:spPr/>
        <p:txBody>
          <a:bodyPr/>
          <a:lstStyle/>
          <a:p>
            <a:fld id="{1D6F349F-DE1A-4BCC-B64D-4425F3CA8CEC}" type="slidenum">
              <a:rPr lang="en-US" smtClean="0"/>
              <a:t>25</a:t>
            </a:fld>
            <a:endParaRPr lang="en-US"/>
          </a:p>
        </p:txBody>
      </p:sp>
    </p:spTree>
    <p:extLst>
      <p:ext uri="{BB962C8B-B14F-4D97-AF65-F5344CB8AC3E}">
        <p14:creationId xmlns:p14="http://schemas.microsoft.com/office/powerpoint/2010/main" val="2394641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quickly realized that even though such pairs were large, it can be learned over time using the MRO log data and logged to a database for lookups. </a:t>
            </a:r>
          </a:p>
          <a:p>
            <a:r>
              <a:rPr lang="en-US" dirty="0"/>
              <a:t>The key idea is that when a person is walking and their path visits a discontinuity pairs, the MRO records located at A and B will show a large difference but will be only a few timestamps of each other.</a:t>
            </a:r>
          </a:p>
          <a:p>
            <a:r>
              <a:rPr lang="en-US" dirty="0"/>
              <a:t>Thus given any 2 MRO records which are within 10 timestamps of each other and has distance estimate larger than 4, we add them to a discontinuity pair database, that we can use for lookups when doing contact tracing.</a:t>
            </a:r>
          </a:p>
        </p:txBody>
      </p:sp>
      <p:sp>
        <p:nvSpPr>
          <p:cNvPr id="4" name="Slide Number Placeholder 3"/>
          <p:cNvSpPr>
            <a:spLocks noGrp="1"/>
          </p:cNvSpPr>
          <p:nvPr>
            <p:ph type="sldNum" sz="quarter" idx="5"/>
          </p:nvPr>
        </p:nvSpPr>
        <p:spPr/>
        <p:txBody>
          <a:bodyPr/>
          <a:lstStyle/>
          <a:p>
            <a:fld id="{1D6F349F-DE1A-4BCC-B64D-4425F3CA8CEC}" type="slidenum">
              <a:rPr lang="en-US" smtClean="0"/>
              <a:t>26</a:t>
            </a:fld>
            <a:endParaRPr lang="en-US"/>
          </a:p>
        </p:txBody>
      </p:sp>
    </p:spTree>
    <p:extLst>
      <p:ext uri="{BB962C8B-B14F-4D97-AF65-F5344CB8AC3E}">
        <p14:creationId xmlns:p14="http://schemas.microsoft.com/office/powerpoint/2010/main" val="20452657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obvious challenge is building this database was that as more and more data is logged, the size will continue to grow. To limit the size, we implemented a simple compression technique.</a:t>
            </a:r>
          </a:p>
          <a:p>
            <a:r>
              <a:rPr lang="en-US" dirty="0"/>
              <a:t>For example in the figure here A and B form a discontinuity pair, A’ and B’ also form a </a:t>
            </a:r>
            <a:r>
              <a:rPr lang="en-US" dirty="0" err="1"/>
              <a:t>discontuity</a:t>
            </a:r>
            <a:r>
              <a:rPr lang="en-US" dirty="0"/>
              <a:t> pair.</a:t>
            </a:r>
          </a:p>
          <a:p>
            <a:r>
              <a:rPr lang="en-US" dirty="0"/>
              <a:t>So the key idea is that if we find a candidate pair RA and RB are found where RA and RB represent the MRO records at locations A and B, we first check the database to see if another record RA’ and RB’ exist which are very similar to RA and RB. </a:t>
            </a:r>
          </a:p>
          <a:p>
            <a:r>
              <a:rPr lang="en-US" dirty="0"/>
              <a:t>Toi be more specific we find the discrete distance estimate between RA and RA’ . If these distance estimates are close, then we discard A and B, since A’ and B’ is already a good representation of this discontinuity.</a:t>
            </a:r>
          </a:p>
          <a:p>
            <a:r>
              <a:rPr lang="en-US" dirty="0"/>
              <a:t>If no such pair is found, then we add RA and RB in our </a:t>
            </a:r>
            <a:r>
              <a:rPr lang="en-US" dirty="0" err="1"/>
              <a:t>discontuity</a:t>
            </a:r>
            <a:r>
              <a:rPr lang="en-US" dirty="0"/>
              <a:t> pair database</a:t>
            </a:r>
          </a:p>
        </p:txBody>
      </p:sp>
      <p:sp>
        <p:nvSpPr>
          <p:cNvPr id="4" name="Slide Number Placeholder 3"/>
          <p:cNvSpPr>
            <a:spLocks noGrp="1"/>
          </p:cNvSpPr>
          <p:nvPr>
            <p:ph type="sldNum" sz="quarter" idx="5"/>
          </p:nvPr>
        </p:nvSpPr>
        <p:spPr/>
        <p:txBody>
          <a:bodyPr/>
          <a:lstStyle/>
          <a:p>
            <a:fld id="{1D6F349F-DE1A-4BCC-B64D-4425F3CA8CEC}" type="slidenum">
              <a:rPr lang="en-US" smtClean="0"/>
              <a:t>27</a:t>
            </a:fld>
            <a:endParaRPr lang="en-US"/>
          </a:p>
        </p:txBody>
      </p:sp>
    </p:spTree>
    <p:extLst>
      <p:ext uri="{BB962C8B-B14F-4D97-AF65-F5344CB8AC3E}">
        <p14:creationId xmlns:p14="http://schemas.microsoft.com/office/powerpoint/2010/main" val="346615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the effectiveness of our discontinuity database, we ran a simulated random walk study. Using 4m by 4m grid points, we simulate a user free to walk in 4 directions in our focus area. </a:t>
            </a:r>
          </a:p>
          <a:p>
            <a:r>
              <a:rPr lang="en-US" dirty="0"/>
              <a:t>So we start off with a random location which has a signal measurement as shown here ..</a:t>
            </a:r>
          </a:p>
        </p:txBody>
      </p:sp>
      <p:sp>
        <p:nvSpPr>
          <p:cNvPr id="4" name="Slide Number Placeholder 3"/>
          <p:cNvSpPr>
            <a:spLocks noGrp="1"/>
          </p:cNvSpPr>
          <p:nvPr>
            <p:ph type="sldNum" sz="quarter" idx="5"/>
          </p:nvPr>
        </p:nvSpPr>
        <p:spPr/>
        <p:txBody>
          <a:bodyPr/>
          <a:lstStyle/>
          <a:p>
            <a:fld id="{1D6F349F-DE1A-4BCC-B64D-4425F3CA8CEC}" type="slidenum">
              <a:rPr lang="en-US" smtClean="0"/>
              <a:t>28</a:t>
            </a:fld>
            <a:endParaRPr lang="en-US"/>
          </a:p>
        </p:txBody>
      </p:sp>
    </p:spTree>
    <p:extLst>
      <p:ext uri="{BB962C8B-B14F-4D97-AF65-F5344CB8AC3E}">
        <p14:creationId xmlns:p14="http://schemas.microsoft.com/office/powerpoint/2010/main" val="18568362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the user chooses a random quadrant which is the main walking direction. For example in this case the user chooses 1, then at each step the user can either go right or go up based on a random generator. [keep changing slides]</a:t>
            </a:r>
          </a:p>
        </p:txBody>
      </p:sp>
      <p:sp>
        <p:nvSpPr>
          <p:cNvPr id="4" name="Slide Number Placeholder 3"/>
          <p:cNvSpPr>
            <a:spLocks noGrp="1"/>
          </p:cNvSpPr>
          <p:nvPr>
            <p:ph type="sldNum" sz="quarter" idx="5"/>
          </p:nvPr>
        </p:nvSpPr>
        <p:spPr/>
        <p:txBody>
          <a:bodyPr/>
          <a:lstStyle/>
          <a:p>
            <a:fld id="{1D6F349F-DE1A-4BCC-B64D-4425F3CA8CEC}" type="slidenum">
              <a:rPr lang="en-US" smtClean="0"/>
              <a:t>29</a:t>
            </a:fld>
            <a:endParaRPr lang="en-US"/>
          </a:p>
        </p:txBody>
      </p:sp>
    </p:spTree>
    <p:extLst>
      <p:ext uri="{BB962C8B-B14F-4D97-AF65-F5344CB8AC3E}">
        <p14:creationId xmlns:p14="http://schemas.microsoft.com/office/powerpoint/2010/main" val="2751160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talking about </a:t>
            </a:r>
            <a:r>
              <a:rPr lang="en-US" dirty="0" err="1"/>
              <a:t>Vecsim</a:t>
            </a:r>
            <a:r>
              <a:rPr lang="en-US" dirty="0"/>
              <a:t>, I want to start with a quick run down of the different contact tracing methods that are currently in use or have been proposed in an effort to distinguish </a:t>
            </a:r>
            <a:r>
              <a:rPr lang="en-US" dirty="0" err="1"/>
              <a:t>Vecsim</a:t>
            </a:r>
            <a:r>
              <a:rPr lang="en-US" dirty="0"/>
              <a:t> with these methods. First The Center for Disease Control defines Contact tracing as a </a:t>
            </a:r>
            <a:r>
              <a:rPr lang="en-US" sz="1200" i="1" dirty="0"/>
              <a:t>process to identify, monitor, and support individuals who may have been exposed to a person with a communicable disease, such as COVID-19.</a:t>
            </a:r>
          </a:p>
          <a:p>
            <a:endParaRPr lang="en-US" sz="1200" i="1" dirty="0"/>
          </a:p>
          <a:p>
            <a:r>
              <a:rPr lang="en-US" sz="1200" i="0" dirty="0"/>
              <a:t>The primary purpose of doing contact tracing is to slow down infectious diseases by isolating affected individuals from other healthy people. </a:t>
            </a:r>
            <a:endParaRPr lang="en-US" i="0" dirty="0"/>
          </a:p>
        </p:txBody>
      </p:sp>
      <p:sp>
        <p:nvSpPr>
          <p:cNvPr id="4" name="Slide Number Placeholder 3"/>
          <p:cNvSpPr>
            <a:spLocks noGrp="1"/>
          </p:cNvSpPr>
          <p:nvPr>
            <p:ph type="sldNum" sz="quarter" idx="5"/>
          </p:nvPr>
        </p:nvSpPr>
        <p:spPr/>
        <p:txBody>
          <a:bodyPr/>
          <a:lstStyle/>
          <a:p>
            <a:fld id="{1D6F349F-DE1A-4BCC-B64D-4425F3CA8CEC}" type="slidenum">
              <a:rPr lang="en-US" smtClean="0"/>
              <a:t>3</a:t>
            </a:fld>
            <a:endParaRPr lang="en-US"/>
          </a:p>
        </p:txBody>
      </p:sp>
    </p:spTree>
    <p:extLst>
      <p:ext uri="{BB962C8B-B14F-4D97-AF65-F5344CB8AC3E}">
        <p14:creationId xmlns:p14="http://schemas.microsoft.com/office/powerpoint/2010/main" val="1417044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continue until either 100 steps are reached or the walk is terminated since both directions hit a point with no service, like a building</a:t>
            </a:r>
          </a:p>
        </p:txBody>
      </p:sp>
      <p:sp>
        <p:nvSpPr>
          <p:cNvPr id="4" name="Slide Number Placeholder 3"/>
          <p:cNvSpPr>
            <a:spLocks noGrp="1"/>
          </p:cNvSpPr>
          <p:nvPr>
            <p:ph type="sldNum" sz="quarter" idx="5"/>
          </p:nvPr>
        </p:nvSpPr>
        <p:spPr/>
        <p:txBody>
          <a:bodyPr/>
          <a:lstStyle/>
          <a:p>
            <a:fld id="{1D6F349F-DE1A-4BCC-B64D-4425F3CA8CEC}" type="slidenum">
              <a:rPr lang="en-US" smtClean="0"/>
              <a:t>32</a:t>
            </a:fld>
            <a:endParaRPr lang="en-US"/>
          </a:p>
        </p:txBody>
      </p:sp>
    </p:spTree>
    <p:extLst>
      <p:ext uri="{BB962C8B-B14F-4D97-AF65-F5344CB8AC3E}">
        <p14:creationId xmlns:p14="http://schemas.microsoft.com/office/powerpoint/2010/main" val="1833340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generated half a million of these paths and ran an analysis on how many of these discontinuous pairs we can find. It can be seen over 90% of pairs can be learned through these paths. Now half a million is a reasonable number, since in a city where millions of people are walking each day, these paths can easily be learned and analyzed for signal discontinuity. Now we have to acknowledge that certain pairs cannot be learned, for example of 2 points are blocked by a building then they will likely form a discontinuity pair, but our path may not be able to visit these points within10 steps. But fortunately, for the purpose of contact tracing, this is not that much of an issue, since if there is a wall separating the 2 individuals, it is unlikely the infection can spread from one person to another.</a:t>
            </a:r>
          </a:p>
        </p:txBody>
      </p:sp>
      <p:sp>
        <p:nvSpPr>
          <p:cNvPr id="4" name="Slide Number Placeholder 3"/>
          <p:cNvSpPr>
            <a:spLocks noGrp="1"/>
          </p:cNvSpPr>
          <p:nvPr>
            <p:ph type="sldNum" sz="quarter" idx="5"/>
          </p:nvPr>
        </p:nvSpPr>
        <p:spPr/>
        <p:txBody>
          <a:bodyPr/>
          <a:lstStyle/>
          <a:p>
            <a:fld id="{1D6F349F-DE1A-4BCC-B64D-4425F3CA8CEC}" type="slidenum">
              <a:rPr lang="en-US" smtClean="0"/>
              <a:t>33</a:t>
            </a:fld>
            <a:endParaRPr lang="en-US"/>
          </a:p>
        </p:txBody>
      </p:sp>
    </p:spTree>
    <p:extLst>
      <p:ext uri="{BB962C8B-B14F-4D97-AF65-F5344CB8AC3E}">
        <p14:creationId xmlns:p14="http://schemas.microsoft.com/office/powerpoint/2010/main" val="3778713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use indexing to optimize our search time and index our databased in 3 dimensions based on the PCI ID, the </a:t>
            </a:r>
            <a:r>
              <a:rPr lang="en-US" dirty="0" err="1"/>
              <a:t>Tadv</a:t>
            </a:r>
            <a:r>
              <a:rPr lang="en-US" dirty="0"/>
              <a:t> of the first MRO record and the </a:t>
            </a:r>
            <a:r>
              <a:rPr lang="en-US" dirty="0" err="1"/>
              <a:t>Tadv</a:t>
            </a:r>
            <a:r>
              <a:rPr lang="en-US" dirty="0"/>
              <a:t> of the second MRO record.</a:t>
            </a:r>
          </a:p>
        </p:txBody>
      </p:sp>
      <p:sp>
        <p:nvSpPr>
          <p:cNvPr id="4" name="Slide Number Placeholder 3"/>
          <p:cNvSpPr>
            <a:spLocks noGrp="1"/>
          </p:cNvSpPr>
          <p:nvPr>
            <p:ph type="sldNum" sz="quarter" idx="5"/>
          </p:nvPr>
        </p:nvSpPr>
        <p:spPr/>
        <p:txBody>
          <a:bodyPr/>
          <a:lstStyle/>
          <a:p>
            <a:fld id="{1D6F349F-DE1A-4BCC-B64D-4425F3CA8CEC}" type="slidenum">
              <a:rPr lang="en-US" smtClean="0"/>
              <a:t>34</a:t>
            </a:fld>
            <a:endParaRPr lang="en-US"/>
          </a:p>
        </p:txBody>
      </p:sp>
    </p:spTree>
    <p:extLst>
      <p:ext uri="{BB962C8B-B14F-4D97-AF65-F5344CB8AC3E}">
        <p14:creationId xmlns:p14="http://schemas.microsoft.com/office/powerpoint/2010/main" val="4140706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make an additional adjustment in </a:t>
            </a:r>
            <a:r>
              <a:rPr lang="en-US" dirty="0" err="1"/>
              <a:t>Vecsim</a:t>
            </a:r>
            <a:r>
              <a:rPr lang="en-US" dirty="0"/>
              <a:t>, such that if the discrete estimate between 2 points is larger than 4,  we do a lookup on our discontinuity pair database to check whether the 2 points area actually farther apart or they form a  </a:t>
            </a:r>
            <a:r>
              <a:rPr lang="en-US" dirty="0" err="1"/>
              <a:t>discontuity</a:t>
            </a:r>
            <a:r>
              <a:rPr lang="en-US" dirty="0"/>
              <a:t> pair. If we find a pair ion our database, which similar to the pair in question, we conclude it is a discontinuous pair.</a:t>
            </a:r>
          </a:p>
        </p:txBody>
      </p:sp>
      <p:sp>
        <p:nvSpPr>
          <p:cNvPr id="4" name="Slide Number Placeholder 3"/>
          <p:cNvSpPr>
            <a:spLocks noGrp="1"/>
          </p:cNvSpPr>
          <p:nvPr>
            <p:ph type="sldNum" sz="quarter" idx="5"/>
          </p:nvPr>
        </p:nvSpPr>
        <p:spPr/>
        <p:txBody>
          <a:bodyPr/>
          <a:lstStyle/>
          <a:p>
            <a:fld id="{1D6F349F-DE1A-4BCC-B64D-4425F3CA8CEC}" type="slidenum">
              <a:rPr lang="en-US" smtClean="0"/>
              <a:t>35</a:t>
            </a:fld>
            <a:endParaRPr lang="en-US"/>
          </a:p>
        </p:txBody>
      </p:sp>
    </p:spTree>
    <p:extLst>
      <p:ext uri="{BB962C8B-B14F-4D97-AF65-F5344CB8AC3E}">
        <p14:creationId xmlns:p14="http://schemas.microsoft.com/office/powerpoint/2010/main" val="3606649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an extensive suite of evaluation tests with </a:t>
            </a:r>
            <a:r>
              <a:rPr lang="en-US" dirty="0" err="1"/>
              <a:t>Vecsim</a:t>
            </a:r>
            <a:r>
              <a:rPr lang="en-US" dirty="0"/>
              <a:t>. Our estimation accuracy which is one of the critical components of contact tracing is over 96% which is extremely impressive considering the fact that we do not require GPS locations, use involvement road tests or any kind of training. We also note that our false positive percentage is only about 4.5% which is an acceptable threshold in this kind of application. We ran our tests on 1000 random locations in our focus area and added some level of Gaussian noise to the Angle of Arrival and RSRP values in the MRO data to also test the robustness of </a:t>
            </a:r>
            <a:r>
              <a:rPr lang="en-US" dirty="0" err="1"/>
              <a:t>Vecsim</a:t>
            </a:r>
            <a:endParaRPr lang="en-US" dirty="0"/>
          </a:p>
        </p:txBody>
      </p:sp>
      <p:sp>
        <p:nvSpPr>
          <p:cNvPr id="4" name="Slide Number Placeholder 3"/>
          <p:cNvSpPr>
            <a:spLocks noGrp="1"/>
          </p:cNvSpPr>
          <p:nvPr>
            <p:ph type="sldNum" sz="quarter" idx="5"/>
          </p:nvPr>
        </p:nvSpPr>
        <p:spPr/>
        <p:txBody>
          <a:bodyPr/>
          <a:lstStyle/>
          <a:p>
            <a:fld id="{1D6F349F-DE1A-4BCC-B64D-4425F3CA8CEC}" type="slidenum">
              <a:rPr lang="en-US" smtClean="0"/>
              <a:t>36</a:t>
            </a:fld>
            <a:endParaRPr lang="en-US"/>
          </a:p>
        </p:txBody>
      </p:sp>
    </p:spTree>
    <p:extLst>
      <p:ext uri="{BB962C8B-B14F-4D97-AF65-F5344CB8AC3E}">
        <p14:creationId xmlns:p14="http://schemas.microsoft.com/office/powerpoint/2010/main" val="572707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estimation accuracy, we also test the effectiveness of using our discontinuous pair database. We found that without using the database our alert probability fell to 76% by only using the discrete distance estimate.</a:t>
            </a:r>
          </a:p>
        </p:txBody>
      </p:sp>
      <p:sp>
        <p:nvSpPr>
          <p:cNvPr id="4" name="Slide Number Placeholder 3"/>
          <p:cNvSpPr>
            <a:spLocks noGrp="1"/>
          </p:cNvSpPr>
          <p:nvPr>
            <p:ph type="sldNum" sz="quarter" idx="5"/>
          </p:nvPr>
        </p:nvSpPr>
        <p:spPr/>
        <p:txBody>
          <a:bodyPr/>
          <a:lstStyle/>
          <a:p>
            <a:fld id="{1D6F349F-DE1A-4BCC-B64D-4425F3CA8CEC}" type="slidenum">
              <a:rPr lang="en-US" smtClean="0"/>
              <a:t>37</a:t>
            </a:fld>
            <a:endParaRPr lang="en-US"/>
          </a:p>
        </p:txBody>
      </p:sp>
    </p:spTree>
    <p:extLst>
      <p:ext uri="{BB962C8B-B14F-4D97-AF65-F5344CB8AC3E}">
        <p14:creationId xmlns:p14="http://schemas.microsoft.com/office/powerpoint/2010/main" val="130588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checked the complexity of lookups using our discontinuous pair database. The main complexity arises when linearly scanning for similar pairs in the discontinuous pair database. We lowered the complexity by indexing our database along the </a:t>
            </a:r>
            <a:r>
              <a:rPr lang="en-US" dirty="0" err="1"/>
              <a:t>Tadv</a:t>
            </a:r>
            <a:r>
              <a:rPr lang="en-US" dirty="0"/>
              <a:t> and PCI values. Overall it can be seen that by compressing the database and indexing it, the median number of comparisons is only 2.</a:t>
            </a:r>
          </a:p>
        </p:txBody>
      </p:sp>
      <p:sp>
        <p:nvSpPr>
          <p:cNvPr id="4" name="Slide Number Placeholder 3"/>
          <p:cNvSpPr>
            <a:spLocks noGrp="1"/>
          </p:cNvSpPr>
          <p:nvPr>
            <p:ph type="sldNum" sz="quarter" idx="5"/>
          </p:nvPr>
        </p:nvSpPr>
        <p:spPr/>
        <p:txBody>
          <a:bodyPr/>
          <a:lstStyle/>
          <a:p>
            <a:fld id="{1D6F349F-DE1A-4BCC-B64D-4425F3CA8CEC}" type="slidenum">
              <a:rPr lang="en-US" smtClean="0"/>
              <a:t>38</a:t>
            </a:fld>
            <a:endParaRPr lang="en-US"/>
          </a:p>
        </p:txBody>
      </p:sp>
    </p:spTree>
    <p:extLst>
      <p:ext uri="{BB962C8B-B14F-4D97-AF65-F5344CB8AC3E}">
        <p14:creationId xmlns:p14="http://schemas.microsoft.com/office/powerpoint/2010/main" val="34908326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compress our database, we also ran a test to see what the performance penalty was when using a compressed database vs an uncompressed database which logs all discontinuous pairs. We found there was virtually no loss in estimation accuracy when using the compressed version of DPD.</a:t>
            </a:r>
          </a:p>
        </p:txBody>
      </p:sp>
      <p:sp>
        <p:nvSpPr>
          <p:cNvPr id="4" name="Slide Number Placeholder 3"/>
          <p:cNvSpPr>
            <a:spLocks noGrp="1"/>
          </p:cNvSpPr>
          <p:nvPr>
            <p:ph type="sldNum" sz="quarter" idx="5"/>
          </p:nvPr>
        </p:nvSpPr>
        <p:spPr/>
        <p:txBody>
          <a:bodyPr/>
          <a:lstStyle/>
          <a:p>
            <a:fld id="{1D6F349F-DE1A-4BCC-B64D-4425F3CA8CEC}" type="slidenum">
              <a:rPr lang="en-US" smtClean="0"/>
              <a:t>39</a:t>
            </a:fld>
            <a:endParaRPr lang="en-US"/>
          </a:p>
        </p:txBody>
      </p:sp>
    </p:spTree>
    <p:extLst>
      <p:ext uri="{BB962C8B-B14F-4D97-AF65-F5344CB8AC3E}">
        <p14:creationId xmlns:p14="http://schemas.microsoft.com/office/powerpoint/2010/main" val="3722690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checked how robust </a:t>
            </a:r>
            <a:r>
              <a:rPr lang="en-US" dirty="0" err="1"/>
              <a:t>Vecsim</a:t>
            </a:r>
            <a:r>
              <a:rPr lang="en-US" dirty="0"/>
              <a:t> was to varying noise level to the Angle of Arrival and the RSRP. We found that </a:t>
            </a:r>
            <a:r>
              <a:rPr lang="en-US" dirty="0" err="1"/>
              <a:t>Vecsim</a:t>
            </a:r>
            <a:r>
              <a:rPr lang="en-US" dirty="0"/>
              <a:t> was highly robust to noise, and the alert probability was affected only when the noise standard deviation reaches 0.1 for the </a:t>
            </a:r>
            <a:r>
              <a:rPr lang="en-US" dirty="0" err="1"/>
              <a:t>AoA</a:t>
            </a:r>
            <a:r>
              <a:rPr lang="en-US" dirty="0"/>
              <a:t> and greater than 15 for the RSRP</a:t>
            </a:r>
          </a:p>
        </p:txBody>
      </p:sp>
      <p:sp>
        <p:nvSpPr>
          <p:cNvPr id="4" name="Slide Number Placeholder 3"/>
          <p:cNvSpPr>
            <a:spLocks noGrp="1"/>
          </p:cNvSpPr>
          <p:nvPr>
            <p:ph type="sldNum" sz="quarter" idx="5"/>
          </p:nvPr>
        </p:nvSpPr>
        <p:spPr/>
        <p:txBody>
          <a:bodyPr/>
          <a:lstStyle/>
          <a:p>
            <a:fld id="{1D6F349F-DE1A-4BCC-B64D-4425F3CA8CEC}" type="slidenum">
              <a:rPr lang="en-US" smtClean="0"/>
              <a:t>40</a:t>
            </a:fld>
            <a:endParaRPr lang="en-US"/>
          </a:p>
        </p:txBody>
      </p:sp>
    </p:spTree>
    <p:extLst>
      <p:ext uri="{BB962C8B-B14F-4D97-AF65-F5344CB8AC3E}">
        <p14:creationId xmlns:p14="http://schemas.microsoft.com/office/powerpoint/2010/main" val="3854329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proposed </a:t>
            </a:r>
            <a:r>
              <a:rPr lang="en-US" dirty="0" err="1"/>
              <a:t>Vecsim</a:t>
            </a:r>
            <a:r>
              <a:rPr lang="en-US" dirty="0"/>
              <a:t> a highly effective contact tracing solution that preserves user privacy. </a:t>
            </a:r>
            <a:r>
              <a:rPr lang="en-US" dirty="0" err="1"/>
              <a:t>Vecsim</a:t>
            </a:r>
            <a:r>
              <a:rPr lang="en-US" dirty="0"/>
              <a:t> enjoy an alert </a:t>
            </a:r>
            <a:r>
              <a:rPr lang="en-US" dirty="0" err="1"/>
              <a:t>probalbity</a:t>
            </a:r>
            <a:r>
              <a:rPr lang="en-US" dirty="0"/>
              <a:t> of 96% while maintaining a low </a:t>
            </a:r>
            <a:r>
              <a:rPr lang="en-US" dirty="0" err="1"/>
              <a:t>fasle</a:t>
            </a:r>
            <a:r>
              <a:rPr lang="en-US" dirty="0"/>
              <a:t> positive rate of under 4.5%. We note that as more data is logged by the carriers, the performance is </a:t>
            </a:r>
            <a:r>
              <a:rPr lang="en-US" dirty="0" err="1"/>
              <a:t>Vecsim</a:t>
            </a:r>
            <a:r>
              <a:rPr lang="en-US" dirty="0"/>
              <a:t> is likely to improve, as more discontinuous </a:t>
            </a:r>
            <a:r>
              <a:rPr lang="en-US" dirty="0" err="1"/>
              <a:t>paris</a:t>
            </a:r>
            <a:r>
              <a:rPr lang="en-US" dirty="0"/>
              <a:t> are discovered. Finally </a:t>
            </a:r>
            <a:r>
              <a:rPr lang="en-US" dirty="0" err="1"/>
              <a:t>Vecism</a:t>
            </a:r>
            <a:r>
              <a:rPr lang="en-US" dirty="0"/>
              <a:t> does not require any additional </a:t>
            </a:r>
            <a:r>
              <a:rPr lang="en-US" dirty="0" err="1"/>
              <a:t>ifrastucture</a:t>
            </a:r>
            <a:r>
              <a:rPr lang="en-US" dirty="0"/>
              <a:t> or user involvement and has a negligible financial cost to implement</a:t>
            </a:r>
          </a:p>
          <a:p>
            <a:r>
              <a:rPr lang="en-US" dirty="0"/>
              <a:t>Thank You!</a:t>
            </a:r>
          </a:p>
        </p:txBody>
      </p:sp>
      <p:sp>
        <p:nvSpPr>
          <p:cNvPr id="4" name="Slide Number Placeholder 3"/>
          <p:cNvSpPr>
            <a:spLocks noGrp="1"/>
          </p:cNvSpPr>
          <p:nvPr>
            <p:ph type="sldNum" sz="quarter" idx="5"/>
          </p:nvPr>
        </p:nvSpPr>
        <p:spPr/>
        <p:txBody>
          <a:bodyPr/>
          <a:lstStyle/>
          <a:p>
            <a:fld id="{1D6F349F-DE1A-4BCC-B64D-4425F3CA8CEC}" type="slidenum">
              <a:rPr lang="en-US" smtClean="0"/>
              <a:t>41</a:t>
            </a:fld>
            <a:endParaRPr lang="en-US"/>
          </a:p>
        </p:txBody>
      </p:sp>
    </p:spTree>
    <p:extLst>
      <p:ext uri="{BB962C8B-B14F-4D97-AF65-F5344CB8AC3E}">
        <p14:creationId xmlns:p14="http://schemas.microsoft.com/office/powerpoint/2010/main" val="718132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during the current pandemic, South Korea implemented a contact-tracing method that uses a combination of GPS data from phones, credit card transactions, and CCTV footage in public areas to identify the path of an infected individual which can be considered privacy intrusive. Our method does not use any of these and is not privacy intrusive</a:t>
            </a:r>
          </a:p>
        </p:txBody>
      </p:sp>
      <p:sp>
        <p:nvSpPr>
          <p:cNvPr id="4" name="Slide Number Placeholder 3"/>
          <p:cNvSpPr>
            <a:spLocks noGrp="1"/>
          </p:cNvSpPr>
          <p:nvPr>
            <p:ph type="sldNum" sz="quarter" idx="5"/>
          </p:nvPr>
        </p:nvSpPr>
        <p:spPr/>
        <p:txBody>
          <a:bodyPr/>
          <a:lstStyle/>
          <a:p>
            <a:fld id="{1D6F349F-DE1A-4BCC-B64D-4425F3CA8CEC}" type="slidenum">
              <a:rPr lang="en-US" smtClean="0"/>
              <a:t>4</a:t>
            </a:fld>
            <a:endParaRPr lang="en-US"/>
          </a:p>
        </p:txBody>
      </p:sp>
    </p:spTree>
    <p:extLst>
      <p:ext uri="{BB962C8B-B14F-4D97-AF65-F5344CB8AC3E}">
        <p14:creationId xmlns:p14="http://schemas.microsoft.com/office/powerpoint/2010/main" val="2384050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massive contact tracing effort that has been implemented jointly by apple and google relies on Bluetooth to identify users in close contact. The idea is that once users install and run these apps, they monitors other users with the same app that are in the vicinity and later alert these users if an infected individual was nearby. The main challenge here is to get enough users to actually download these apps, which is hard to do without some kind of government mandate These are methods are susceptible to various network attacks and there have been a number of papers outlining these vulnerabilities. it also requires user involvement, that is the user must download and install an application on their phone and allow that app access to the Bluetooth modules, for this to work. </a:t>
            </a:r>
            <a:r>
              <a:rPr lang="en-US" dirty="0" err="1"/>
              <a:t>Vecism</a:t>
            </a:r>
            <a:r>
              <a:rPr lang="en-US" dirty="0"/>
              <a:t> does not require any additional interaction from the user and is easier to deploy, because LTE log data is something that is already being collected by the cellphone carriers.</a:t>
            </a:r>
          </a:p>
        </p:txBody>
      </p:sp>
      <p:sp>
        <p:nvSpPr>
          <p:cNvPr id="4" name="Slide Number Placeholder 3"/>
          <p:cNvSpPr>
            <a:spLocks noGrp="1"/>
          </p:cNvSpPr>
          <p:nvPr>
            <p:ph type="sldNum" sz="quarter" idx="5"/>
          </p:nvPr>
        </p:nvSpPr>
        <p:spPr/>
        <p:txBody>
          <a:bodyPr/>
          <a:lstStyle/>
          <a:p>
            <a:fld id="{1D6F349F-DE1A-4BCC-B64D-4425F3CA8CEC}" type="slidenum">
              <a:rPr lang="en-US" smtClean="0"/>
              <a:t>5</a:t>
            </a:fld>
            <a:endParaRPr lang="en-US"/>
          </a:p>
        </p:txBody>
      </p:sp>
    </p:spTree>
    <p:extLst>
      <p:ext uri="{BB962C8B-B14F-4D97-AF65-F5344CB8AC3E}">
        <p14:creationId xmlns:p14="http://schemas.microsoft.com/office/powerpoint/2010/main" val="991542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contact tracing methods have also been proposed that are based on</a:t>
            </a:r>
          </a:p>
          <a:p>
            <a:pPr marL="228600" indent="-228600">
              <a:buAutoNum type="alphaUcParenR"/>
            </a:pPr>
            <a:r>
              <a:rPr lang="en-US" dirty="0"/>
              <a:t>tracking user interactions through social networks, which would require the user and their peers to be active on these platforms which may not be a reasonable assumption</a:t>
            </a:r>
          </a:p>
          <a:p>
            <a:pPr marL="228600" indent="-228600">
              <a:buAutoNum type="alphaUcParenR"/>
            </a:pPr>
            <a:r>
              <a:rPr lang="en-US" dirty="0"/>
              <a:t>Using MAC address identification using Wi-Fi , whose coverage is less ubiquitous than LTE</a:t>
            </a:r>
          </a:p>
          <a:p>
            <a:pPr marL="228600" indent="-228600">
              <a:buAutoNum type="alphaUcParenR"/>
            </a:pPr>
            <a:r>
              <a:rPr lang="en-US" dirty="0"/>
              <a:t>And wearable devices, which require the user to wear a physical device that can monitor proximity to other users</a:t>
            </a:r>
          </a:p>
        </p:txBody>
      </p:sp>
      <p:sp>
        <p:nvSpPr>
          <p:cNvPr id="4" name="Slide Number Placeholder 3"/>
          <p:cNvSpPr>
            <a:spLocks noGrp="1"/>
          </p:cNvSpPr>
          <p:nvPr>
            <p:ph type="sldNum" sz="quarter" idx="5"/>
          </p:nvPr>
        </p:nvSpPr>
        <p:spPr/>
        <p:txBody>
          <a:bodyPr/>
          <a:lstStyle/>
          <a:p>
            <a:fld id="{1D6F349F-DE1A-4BCC-B64D-4425F3CA8CEC}" type="slidenum">
              <a:rPr lang="en-US" smtClean="0"/>
              <a:t>6</a:t>
            </a:fld>
            <a:endParaRPr lang="en-US"/>
          </a:p>
        </p:txBody>
      </p:sp>
    </p:spTree>
    <p:extLst>
      <p:ext uri="{BB962C8B-B14F-4D97-AF65-F5344CB8AC3E}">
        <p14:creationId xmlns:p14="http://schemas.microsoft.com/office/powerpoint/2010/main" val="3244891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 to note that our method is not based on Localization which is typically more challenging and is harder to obtain such data. Instead we focus on the proximity between 2 users rather their actual locations. </a:t>
            </a:r>
          </a:p>
        </p:txBody>
      </p:sp>
      <p:sp>
        <p:nvSpPr>
          <p:cNvPr id="4" name="Slide Number Placeholder 3"/>
          <p:cNvSpPr>
            <a:spLocks noGrp="1"/>
          </p:cNvSpPr>
          <p:nvPr>
            <p:ph type="sldNum" sz="quarter" idx="5"/>
          </p:nvPr>
        </p:nvSpPr>
        <p:spPr/>
        <p:txBody>
          <a:bodyPr/>
          <a:lstStyle/>
          <a:p>
            <a:fld id="{1D6F349F-DE1A-4BCC-B64D-4425F3CA8CEC}" type="slidenum">
              <a:rPr lang="en-US" smtClean="0"/>
              <a:t>7</a:t>
            </a:fld>
            <a:endParaRPr lang="en-US"/>
          </a:p>
        </p:txBody>
      </p:sp>
    </p:spTree>
    <p:extLst>
      <p:ext uri="{BB962C8B-B14F-4D97-AF65-F5344CB8AC3E}">
        <p14:creationId xmlns:p14="http://schemas.microsoft.com/office/powerpoint/2010/main" val="262920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final work that we want to note is urban signal field analysis that is done through ray tracing and signal propagation models. These methods are very useful, but </a:t>
            </a:r>
            <a:r>
              <a:rPr lang="en-US" dirty="0" err="1"/>
              <a:t>ther</a:t>
            </a:r>
            <a:r>
              <a:rPr lang="en-US" dirty="0"/>
              <a:t> require the environment information to be sufficiently detailed to map out an accurate signal model, For example, they need information like the material used in windows and walls of buildings. </a:t>
            </a:r>
            <a:r>
              <a:rPr lang="en-US" dirty="0" err="1"/>
              <a:t>Vecsim</a:t>
            </a:r>
            <a:r>
              <a:rPr lang="en-US" dirty="0"/>
              <a:t> is different from this since we only rely on the log data from the MRO records.</a:t>
            </a:r>
          </a:p>
        </p:txBody>
      </p:sp>
      <p:sp>
        <p:nvSpPr>
          <p:cNvPr id="4" name="Slide Number Placeholder 3"/>
          <p:cNvSpPr>
            <a:spLocks noGrp="1"/>
          </p:cNvSpPr>
          <p:nvPr>
            <p:ph type="sldNum" sz="quarter" idx="5"/>
          </p:nvPr>
        </p:nvSpPr>
        <p:spPr/>
        <p:txBody>
          <a:bodyPr/>
          <a:lstStyle/>
          <a:p>
            <a:fld id="{1D6F349F-DE1A-4BCC-B64D-4425F3CA8CEC}" type="slidenum">
              <a:rPr lang="en-US" smtClean="0"/>
              <a:t>8</a:t>
            </a:fld>
            <a:endParaRPr lang="en-US"/>
          </a:p>
        </p:txBody>
      </p:sp>
    </p:spTree>
    <p:extLst>
      <p:ext uri="{BB962C8B-B14F-4D97-AF65-F5344CB8AC3E}">
        <p14:creationId xmlns:p14="http://schemas.microsoft.com/office/powerpoint/2010/main" val="2723842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any LTE network cellphone carriers build towers to cover service areas. These towers typically  mount 3 base stations which are associated with an identifier called PCI. Each of the stations continuously log data to an MRO file which contains records of all connected cellphones. Cellphones typically report an MRO record every 5.12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MRO record is a high dimensional vector which contains information like the UE_ID , Timestamp, the PCI of the tower it is connected to. In addition it reports some useful information that we use in our analysis. These are the ..</a:t>
            </a:r>
          </a:p>
          <a:p>
            <a:endParaRPr lang="en-US" dirty="0"/>
          </a:p>
        </p:txBody>
      </p:sp>
      <p:sp>
        <p:nvSpPr>
          <p:cNvPr id="4" name="Slide Number Placeholder 3"/>
          <p:cNvSpPr>
            <a:spLocks noGrp="1"/>
          </p:cNvSpPr>
          <p:nvPr>
            <p:ph type="sldNum" sz="quarter" idx="5"/>
          </p:nvPr>
        </p:nvSpPr>
        <p:spPr/>
        <p:txBody>
          <a:bodyPr/>
          <a:lstStyle/>
          <a:p>
            <a:fld id="{1D6F349F-DE1A-4BCC-B64D-4425F3CA8CEC}" type="slidenum">
              <a:rPr lang="en-US" smtClean="0"/>
              <a:t>9</a:t>
            </a:fld>
            <a:endParaRPr lang="en-US"/>
          </a:p>
        </p:txBody>
      </p:sp>
    </p:spTree>
    <p:extLst>
      <p:ext uri="{BB962C8B-B14F-4D97-AF65-F5344CB8AC3E}">
        <p14:creationId xmlns:p14="http://schemas.microsoft.com/office/powerpoint/2010/main" val="276206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8A7E4-2BD2-604E-8C9D-50601E70397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A420F0-5384-0043-8143-83718C83C4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01C78F-6FD3-7D4E-B98A-06DE116D718D}"/>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5" name="Footer Placeholder 4">
            <a:extLst>
              <a:ext uri="{FF2B5EF4-FFF2-40B4-BE49-F238E27FC236}">
                <a16:creationId xmlns:a16="http://schemas.microsoft.com/office/drawing/2014/main" id="{B2A54102-ABDC-494B-B9D7-C7452533C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4B976-A07A-EB45-8AF0-99CBEDF131DF}"/>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932163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60C2-A613-844A-9FF5-34BC2E2719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2349DE-86E2-B841-AD42-BA1C6D0157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E36261-8EFE-7141-A899-187DDD8C823B}"/>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5" name="Footer Placeholder 4">
            <a:extLst>
              <a:ext uri="{FF2B5EF4-FFF2-40B4-BE49-F238E27FC236}">
                <a16:creationId xmlns:a16="http://schemas.microsoft.com/office/drawing/2014/main" id="{EB26DCFB-87F3-5A4F-A234-C36166057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9A8C6-EA84-C641-B8DC-1C46C2CD4286}"/>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3091187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771506-6A79-7049-BF01-D594AE4A10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32E3FC9-66E5-774C-AD23-9AD7188321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E5D0EA-CF58-9A43-BF75-802621013A67}"/>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5" name="Footer Placeholder 4">
            <a:extLst>
              <a:ext uri="{FF2B5EF4-FFF2-40B4-BE49-F238E27FC236}">
                <a16:creationId xmlns:a16="http://schemas.microsoft.com/office/drawing/2014/main" id="{6E6BE864-C053-8245-B53E-08B4FE0C1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9B7C8-B765-A449-8675-46D9C46E621B}"/>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1968760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B43B-23ED-3540-B838-18574B792F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E120DA-C1F7-F442-9341-8837135D0C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1ABF35-66FB-014A-B198-B6C7EDD38902}"/>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5" name="Footer Placeholder 4">
            <a:extLst>
              <a:ext uri="{FF2B5EF4-FFF2-40B4-BE49-F238E27FC236}">
                <a16:creationId xmlns:a16="http://schemas.microsoft.com/office/drawing/2014/main" id="{A0BE228C-4643-BF4A-B45C-C3DB94D4C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5727-5EAA-7A4E-AF71-30E3598630C6}"/>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3193778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974A4-F822-2140-8AA1-79533884B4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43C80F-60DD-DB4E-B852-89CA435EB0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6625E7-38BF-DB4D-8D47-DE9DA2A63873}"/>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5" name="Footer Placeholder 4">
            <a:extLst>
              <a:ext uri="{FF2B5EF4-FFF2-40B4-BE49-F238E27FC236}">
                <a16:creationId xmlns:a16="http://schemas.microsoft.com/office/drawing/2014/main" id="{6BDD574E-7D9C-3940-B911-48F68E754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D86A45-6B09-4249-8E03-DA4F123100D1}"/>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3631682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2972-A674-574B-8B2F-DB07264AF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A2B571-6FC8-5141-813F-A40E4EE37A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74325C-9D2A-FF43-AB09-E1D6C661BC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F3E4DC-6335-B348-B64B-59C60B2B83A4}"/>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6" name="Footer Placeholder 5">
            <a:extLst>
              <a:ext uri="{FF2B5EF4-FFF2-40B4-BE49-F238E27FC236}">
                <a16:creationId xmlns:a16="http://schemas.microsoft.com/office/drawing/2014/main" id="{C0470FC8-DAC5-8445-9E4B-B704EE41C0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6FA117-80A0-084D-8340-F7B905FC35BB}"/>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114534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A6C2A-278F-AE40-BFE5-1831CB92AD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A3CC69-7983-8D4A-A105-D7D141BC94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DA6A06-6CE1-3849-97F2-7A4C003EAF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D38ABE-30E0-C742-98D3-81484EC1CD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ABE31C-EE7D-2844-AD9E-7CC179DEB6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19CB69E-253B-B642-85EE-2D44AA3E65B5}"/>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8" name="Footer Placeholder 7">
            <a:extLst>
              <a:ext uri="{FF2B5EF4-FFF2-40B4-BE49-F238E27FC236}">
                <a16:creationId xmlns:a16="http://schemas.microsoft.com/office/drawing/2014/main" id="{6DE763FB-CA82-F347-845C-4B03913965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1283E2-78B4-B446-A270-5A4A4778062F}"/>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56692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E187-5C3A-B345-A055-0EF6569AB1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D5881B-1D5D-F340-8CB0-FB2386A8EF59}"/>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4" name="Footer Placeholder 3">
            <a:extLst>
              <a:ext uri="{FF2B5EF4-FFF2-40B4-BE49-F238E27FC236}">
                <a16:creationId xmlns:a16="http://schemas.microsoft.com/office/drawing/2014/main" id="{F528E480-9931-3B46-A90F-EA14290C9E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FF5422-DA05-4B4F-9AD7-1A3020BC35A8}"/>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3251186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4E5E1A-4FF1-AE43-B756-62CD97998549}"/>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3" name="Footer Placeholder 2">
            <a:extLst>
              <a:ext uri="{FF2B5EF4-FFF2-40B4-BE49-F238E27FC236}">
                <a16:creationId xmlns:a16="http://schemas.microsoft.com/office/drawing/2014/main" id="{71F164E1-D825-D245-A82D-6C71A48177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298C4A-0603-EC40-A674-5373F3B7BF8E}"/>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163581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E1B0-05DD-8746-A9BB-8E74C8C6DC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E42752-8AFE-2B47-852D-C4202F4798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42394E-A565-D946-B022-35944689C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9FDD33-B24E-0D4F-84D6-695E7CA573F8}"/>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6" name="Footer Placeholder 5">
            <a:extLst>
              <a:ext uri="{FF2B5EF4-FFF2-40B4-BE49-F238E27FC236}">
                <a16:creationId xmlns:a16="http://schemas.microsoft.com/office/drawing/2014/main" id="{313A6EF8-F7B0-5B4E-9DCB-4DA0925F3D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266CF-544A-7346-9E10-D8A7F7A038BC}"/>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2984471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14CE2-9BEB-8445-A691-ED10FB6C88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D18C39-A92E-7B49-975D-550096ABF9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E79117-3E92-1047-9806-6A06BA7159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48B9AB-06B7-9044-B47B-0397994D28DB}"/>
              </a:ext>
            </a:extLst>
          </p:cNvPr>
          <p:cNvSpPr>
            <a:spLocks noGrp="1"/>
          </p:cNvSpPr>
          <p:nvPr>
            <p:ph type="dt" sz="half" idx="10"/>
          </p:nvPr>
        </p:nvSpPr>
        <p:spPr/>
        <p:txBody>
          <a:bodyPr/>
          <a:lstStyle/>
          <a:p>
            <a:fld id="{631D7074-BDD8-5647-A19F-A16B2C677F8C}" type="datetimeFigureOut">
              <a:rPr lang="en-US" smtClean="0"/>
              <a:t>11/15/2020</a:t>
            </a:fld>
            <a:endParaRPr lang="en-US"/>
          </a:p>
        </p:txBody>
      </p:sp>
      <p:sp>
        <p:nvSpPr>
          <p:cNvPr id="6" name="Footer Placeholder 5">
            <a:extLst>
              <a:ext uri="{FF2B5EF4-FFF2-40B4-BE49-F238E27FC236}">
                <a16:creationId xmlns:a16="http://schemas.microsoft.com/office/drawing/2014/main" id="{337D6A61-A60C-EB4E-AE88-EE31184253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0D45EA-8BDC-204E-8934-A003771BE8B8}"/>
              </a:ext>
            </a:extLst>
          </p:cNvPr>
          <p:cNvSpPr>
            <a:spLocks noGrp="1"/>
          </p:cNvSpPr>
          <p:nvPr>
            <p:ph type="sldNum" sz="quarter" idx="12"/>
          </p:nvPr>
        </p:nvSpPr>
        <p:spPr/>
        <p:txBody>
          <a:bodyPr/>
          <a:lstStyle/>
          <a:p>
            <a:fld id="{8E2A7222-2821-0C4C-B75F-F26B64671C5C}" type="slidenum">
              <a:rPr lang="en-US" smtClean="0"/>
              <a:t>‹#›</a:t>
            </a:fld>
            <a:endParaRPr lang="en-US"/>
          </a:p>
        </p:txBody>
      </p:sp>
    </p:spTree>
    <p:extLst>
      <p:ext uri="{BB962C8B-B14F-4D97-AF65-F5344CB8AC3E}">
        <p14:creationId xmlns:p14="http://schemas.microsoft.com/office/powerpoint/2010/main" val="1244388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3DF592-75BB-014A-94AE-35C97ACA00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C820B39-B936-AF46-937E-1789DEB4FA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5A93D-CE71-4343-B8B5-3B8DE1C29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D7074-BDD8-5647-A19F-A16B2C677F8C}" type="datetimeFigureOut">
              <a:rPr lang="en-US" smtClean="0"/>
              <a:t>11/15/2020</a:t>
            </a:fld>
            <a:endParaRPr lang="en-US"/>
          </a:p>
        </p:txBody>
      </p:sp>
      <p:sp>
        <p:nvSpPr>
          <p:cNvPr id="5" name="Footer Placeholder 4">
            <a:extLst>
              <a:ext uri="{FF2B5EF4-FFF2-40B4-BE49-F238E27FC236}">
                <a16:creationId xmlns:a16="http://schemas.microsoft.com/office/drawing/2014/main" id="{EACEE800-9254-E54A-B66B-8D19D21782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C55C5E-E60F-494F-979F-5BE84BBF84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A7222-2821-0C4C-B75F-F26B64671C5C}" type="slidenum">
              <a:rPr lang="en-US" smtClean="0"/>
              <a:t>‹#›</a:t>
            </a:fld>
            <a:endParaRPr lang="en-US"/>
          </a:p>
        </p:txBody>
      </p:sp>
    </p:spTree>
    <p:extLst>
      <p:ext uri="{BB962C8B-B14F-4D97-AF65-F5344CB8AC3E}">
        <p14:creationId xmlns:p14="http://schemas.microsoft.com/office/powerpoint/2010/main" val="2332504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hyperlink" Target="http://www.clipartbest.com/cell-tower"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hyperlink" Target="http://clipartmag.com/cartoon-pictures-of-cell-phones"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clipartmag.com/cartoon-pictures-of-cell-phones" TargetMode="External"/><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www.clipartbest.com/cell-tower" TargetMode="External"/><Relationship Id="rId5" Type="http://schemas.openxmlformats.org/officeDocument/2006/relationships/image" Target="../media/image15.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clipartmag.com/cartoon-pictures-of-cell-phones" TargetMode="External"/><Relationship Id="rId5" Type="http://schemas.openxmlformats.org/officeDocument/2006/relationships/image" Target="../media/image16.png"/><Relationship Id="rId4" Type="http://schemas.openxmlformats.org/officeDocument/2006/relationships/hyperlink" Target="http://www.clipartbest.com/cell-tow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clipartmag.com/cartoon-pictures-of-cell-phones" TargetMode="External"/><Relationship Id="rId5" Type="http://schemas.openxmlformats.org/officeDocument/2006/relationships/image" Target="../media/image16.png"/><Relationship Id="rId4" Type="http://schemas.openxmlformats.org/officeDocument/2006/relationships/hyperlink" Target="http://www.clipartbest.com/cell-tower"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0.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12.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1.png"/><Relationship Id="rId10" Type="http://schemas.openxmlformats.org/officeDocument/2006/relationships/image" Target="../media/image33.png"/><Relationship Id="rId4" Type="http://schemas.openxmlformats.org/officeDocument/2006/relationships/image" Target="../media/image12.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www.prepaidphonenews.com/2014/09/what-phone-works-with-which-operator.html" TargetMode="External"/><Relationship Id="rId5" Type="http://schemas.openxmlformats.org/officeDocument/2006/relationships/image" Target="../media/image10.JPG"/><Relationship Id="rId4" Type="http://schemas.openxmlformats.org/officeDocument/2006/relationships/hyperlink" Target="https://www.publicdomainpictures.net/en/view-image.php?image=263332&amp;picture=smartphone-call-answer-conta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32A35-BF9A-7449-9201-EF594EDABD7D}"/>
              </a:ext>
            </a:extLst>
          </p:cNvPr>
          <p:cNvSpPr>
            <a:spLocks noGrp="1"/>
          </p:cNvSpPr>
          <p:nvPr>
            <p:ph type="ctrTitle"/>
          </p:nvPr>
        </p:nvSpPr>
        <p:spPr/>
        <p:txBody>
          <a:bodyPr>
            <a:normAutofit fontScale="90000"/>
          </a:bodyPr>
          <a:lstStyle/>
          <a:p>
            <a:r>
              <a:rPr lang="en-US" b="1" dirty="0" err="1"/>
              <a:t>Vecsim</a:t>
            </a:r>
            <a:r>
              <a:rPr lang="en-US" b="1" dirty="0"/>
              <a:t>: Carrier-based, Privacy-Preserving Cellphone Contact Tracing </a:t>
            </a:r>
            <a:br>
              <a:rPr lang="en-US" dirty="0"/>
            </a:br>
            <a:endParaRPr lang="en-US" dirty="0"/>
          </a:p>
        </p:txBody>
      </p:sp>
      <p:graphicFrame>
        <p:nvGraphicFramePr>
          <p:cNvPr id="5" name="Table 5">
            <a:extLst>
              <a:ext uri="{FF2B5EF4-FFF2-40B4-BE49-F238E27FC236}">
                <a16:creationId xmlns:a16="http://schemas.microsoft.com/office/drawing/2014/main" id="{EC20D5FE-A393-534B-9637-E23351FEEB02}"/>
              </a:ext>
            </a:extLst>
          </p:cNvPr>
          <p:cNvGraphicFramePr>
            <a:graphicFrameLocks noGrp="1"/>
          </p:cNvGraphicFramePr>
          <p:nvPr>
            <p:extLst>
              <p:ext uri="{D42A27DB-BD31-4B8C-83A1-F6EECF244321}">
                <p14:modId xmlns:p14="http://schemas.microsoft.com/office/powerpoint/2010/main" val="2044982789"/>
              </p:ext>
            </p:extLst>
          </p:nvPr>
        </p:nvGraphicFramePr>
        <p:xfrm>
          <a:off x="1943099" y="2834102"/>
          <a:ext cx="8922027" cy="1554480"/>
        </p:xfrm>
        <a:graphic>
          <a:graphicData uri="http://schemas.openxmlformats.org/drawingml/2006/table">
            <a:tbl>
              <a:tblPr firstRow="1" bandRow="1">
                <a:tableStyleId>{5940675A-B579-460E-94D1-54222C63F5DA}</a:tableStyleId>
              </a:tblPr>
              <a:tblGrid>
                <a:gridCol w="2974009">
                  <a:extLst>
                    <a:ext uri="{9D8B030D-6E8A-4147-A177-3AD203B41FA5}">
                      <a16:colId xmlns:a16="http://schemas.microsoft.com/office/drawing/2014/main" val="2284952186"/>
                    </a:ext>
                  </a:extLst>
                </a:gridCol>
                <a:gridCol w="2974009">
                  <a:extLst>
                    <a:ext uri="{9D8B030D-6E8A-4147-A177-3AD203B41FA5}">
                      <a16:colId xmlns:a16="http://schemas.microsoft.com/office/drawing/2014/main" val="630146635"/>
                    </a:ext>
                  </a:extLst>
                </a:gridCol>
                <a:gridCol w="2974009">
                  <a:extLst>
                    <a:ext uri="{9D8B030D-6E8A-4147-A177-3AD203B41FA5}">
                      <a16:colId xmlns:a16="http://schemas.microsoft.com/office/drawing/2014/main" val="186499394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effectLst/>
                          <a:latin typeface="NimbusRomNo9L"/>
                        </a:rPr>
                        <a:t>Avishek Mukherjee </a:t>
                      </a:r>
                      <a:r>
                        <a:rPr lang="en-US" dirty="0">
                          <a:latin typeface="NimbusRomNo9L"/>
                        </a:rPr>
                        <a:t>Department of Computer Science, Saginaw Valley State University</a:t>
                      </a:r>
                      <a:endParaRPr lang="en-US" dirty="0"/>
                    </a:p>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effectLst/>
                          <a:latin typeface="NimbusRomNo9L"/>
                        </a:rPr>
                        <a:t>Yaoguang</a:t>
                      </a:r>
                      <a:r>
                        <a:rPr lang="en-US" sz="2400" dirty="0">
                          <a:effectLst/>
                          <a:latin typeface="NimbusRomNo9L"/>
                        </a:rPr>
                        <a:t> Zhong </a:t>
                      </a:r>
                      <a:r>
                        <a:rPr lang="en-US" dirty="0">
                          <a:latin typeface="NimbusRomNo9L"/>
                        </a:rPr>
                        <a:t>Department of Computer Science, Florida State University</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effectLst/>
                          <a:latin typeface="NimbusRomNo9L"/>
                        </a:rPr>
                        <a:t>Zhenghao</a:t>
                      </a:r>
                      <a:r>
                        <a:rPr lang="en-US" sz="2400" dirty="0">
                          <a:effectLst/>
                          <a:latin typeface="NimbusRomNo9L"/>
                        </a:rPr>
                        <a:t> Zhang </a:t>
                      </a:r>
                      <a:r>
                        <a:rPr lang="en-US" dirty="0">
                          <a:latin typeface="NimbusRomNo9L"/>
                        </a:rPr>
                        <a:t>Department of Computer Science, Florida State University</a:t>
                      </a:r>
                      <a:endParaRPr lang="en-US" dirty="0"/>
                    </a:p>
                    <a:p>
                      <a:pPr algn="ct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55046506"/>
                  </a:ext>
                </a:extLst>
              </a:tr>
            </a:tbl>
          </a:graphicData>
        </a:graphic>
      </p:graphicFrame>
      <p:graphicFrame>
        <p:nvGraphicFramePr>
          <p:cNvPr id="6" name="Table 6">
            <a:extLst>
              <a:ext uri="{FF2B5EF4-FFF2-40B4-BE49-F238E27FC236}">
                <a16:creationId xmlns:a16="http://schemas.microsoft.com/office/drawing/2014/main" id="{0FF0111E-E4CD-BD4D-858D-58AED2AE6EBA}"/>
              </a:ext>
            </a:extLst>
          </p:cNvPr>
          <p:cNvGraphicFramePr>
            <a:graphicFrameLocks noGrp="1"/>
          </p:cNvGraphicFramePr>
          <p:nvPr>
            <p:extLst>
              <p:ext uri="{D42A27DB-BD31-4B8C-83A1-F6EECF244321}">
                <p14:modId xmlns:p14="http://schemas.microsoft.com/office/powerpoint/2010/main" val="1367773984"/>
              </p:ext>
            </p:extLst>
          </p:nvPr>
        </p:nvGraphicFramePr>
        <p:xfrm>
          <a:off x="3285435" y="4227924"/>
          <a:ext cx="5621130" cy="1005840"/>
        </p:xfrm>
        <a:graphic>
          <a:graphicData uri="http://schemas.openxmlformats.org/drawingml/2006/table">
            <a:tbl>
              <a:tblPr firstRow="1" bandRow="1">
                <a:tableStyleId>{5940675A-B579-460E-94D1-54222C63F5DA}</a:tableStyleId>
              </a:tblPr>
              <a:tblGrid>
                <a:gridCol w="2810565">
                  <a:extLst>
                    <a:ext uri="{9D8B030D-6E8A-4147-A177-3AD203B41FA5}">
                      <a16:colId xmlns:a16="http://schemas.microsoft.com/office/drawing/2014/main" val="1133141798"/>
                    </a:ext>
                  </a:extLst>
                </a:gridCol>
                <a:gridCol w="2810565">
                  <a:extLst>
                    <a:ext uri="{9D8B030D-6E8A-4147-A177-3AD203B41FA5}">
                      <a16:colId xmlns:a16="http://schemas.microsoft.com/office/drawing/2014/main" val="722123635"/>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effectLst/>
                          <a:latin typeface="NimbusRomNo9L"/>
                        </a:rPr>
                        <a:t>Tingting</a:t>
                      </a:r>
                      <a:r>
                        <a:rPr lang="en-US" sz="2400" dirty="0">
                          <a:effectLst/>
                          <a:latin typeface="NimbusRomNo9L"/>
                        </a:rPr>
                        <a:t> Zhao </a:t>
                      </a:r>
                      <a:r>
                        <a:rPr lang="en-US" dirty="0">
                          <a:latin typeface="NimbusRomNo9L"/>
                        </a:rPr>
                        <a:t>Department of Geography, Florida State University</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err="1">
                          <a:effectLst/>
                          <a:latin typeface="NimbusRomNo9L"/>
                        </a:rPr>
                        <a:t>Jinfeng</a:t>
                      </a:r>
                      <a:r>
                        <a:rPr lang="en-US" sz="2400" dirty="0">
                          <a:effectLst/>
                          <a:latin typeface="NimbusRomNo9L"/>
                        </a:rPr>
                        <a:t> Zhang </a:t>
                      </a:r>
                      <a:r>
                        <a:rPr lang="en-US" dirty="0">
                          <a:latin typeface="NimbusRomNo9L"/>
                        </a:rPr>
                        <a:t>Department of Statistics, Florida State University</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9705935"/>
                  </a:ext>
                </a:extLst>
              </a:tr>
            </a:tbl>
          </a:graphicData>
        </a:graphic>
      </p:graphicFrame>
      <p:pic>
        <p:nvPicPr>
          <p:cNvPr id="1026" name="Picture 2" descr="The email is 400x70 pixels for email signature blocks">
            <a:extLst>
              <a:ext uri="{FF2B5EF4-FFF2-40B4-BE49-F238E27FC236}">
                <a16:creationId xmlns:a16="http://schemas.microsoft.com/office/drawing/2014/main" id="{EBE7207C-D6CE-E547-964C-FBFCAA71D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39" y="5951725"/>
            <a:ext cx="3808896" cy="6475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258A6A-5BB8-274B-B79A-E706CE580C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62372" y="5412928"/>
            <a:ext cx="2047185" cy="144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8742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9439-2013-9B4D-9403-FCAC60A39A12}"/>
              </a:ext>
            </a:extLst>
          </p:cNvPr>
          <p:cNvSpPr>
            <a:spLocks noGrp="1"/>
          </p:cNvSpPr>
          <p:nvPr>
            <p:ph type="title"/>
          </p:nvPr>
        </p:nvSpPr>
        <p:spPr/>
        <p:txBody>
          <a:bodyPr/>
          <a:lstStyle/>
          <a:p>
            <a:r>
              <a:rPr lang="en-US" dirty="0" err="1"/>
              <a:t>Tadv</a:t>
            </a:r>
            <a:endParaRPr lang="en-US" dirty="0"/>
          </a:p>
        </p:txBody>
      </p:sp>
      <p:sp>
        <p:nvSpPr>
          <p:cNvPr id="3" name="Content Placeholder 2">
            <a:extLst>
              <a:ext uri="{FF2B5EF4-FFF2-40B4-BE49-F238E27FC236}">
                <a16:creationId xmlns:a16="http://schemas.microsoft.com/office/drawing/2014/main" id="{2EBA1C30-4CC0-F543-9ABD-B64A95EEEBCE}"/>
              </a:ext>
            </a:extLst>
          </p:cNvPr>
          <p:cNvSpPr>
            <a:spLocks noGrp="1"/>
          </p:cNvSpPr>
          <p:nvPr>
            <p:ph idx="1"/>
          </p:nvPr>
        </p:nvSpPr>
        <p:spPr>
          <a:xfrm>
            <a:off x="838200" y="1825624"/>
            <a:ext cx="8108135" cy="2650073"/>
          </a:xfrm>
        </p:spPr>
        <p:txBody>
          <a:bodyPr>
            <a:normAutofit fontScale="70000" lnSpcReduction="20000"/>
          </a:bodyPr>
          <a:lstStyle/>
          <a:p>
            <a:r>
              <a:rPr lang="en-US" dirty="0" err="1"/>
              <a:t>Tadv</a:t>
            </a:r>
            <a:r>
              <a:rPr lang="en-US" dirty="0"/>
              <a:t>(𝛄) -  Measure of the length of the signal propagation path with a granularity of 78 meters. Typical range is [0, 10] in urban areas.</a:t>
            </a:r>
          </a:p>
          <a:p>
            <a:r>
              <a:rPr lang="en-US" dirty="0"/>
              <a:t>For line of sight paths , </a:t>
            </a:r>
            <a:r>
              <a:rPr lang="en-US" dirty="0" err="1"/>
              <a:t>Tadv</a:t>
            </a:r>
            <a:r>
              <a:rPr lang="en-US" dirty="0"/>
              <a:t> represents the distance between the device and the tower.</a:t>
            </a:r>
          </a:p>
          <a:p>
            <a:r>
              <a:rPr lang="en-US" dirty="0"/>
              <a:t>For Non-LOS paths, it is longer than the distance</a:t>
            </a:r>
          </a:p>
          <a:p>
            <a:r>
              <a:rPr lang="en-US" dirty="0"/>
              <a:t>In other words, </a:t>
            </a:r>
            <a:r>
              <a:rPr lang="en-US" dirty="0" err="1"/>
              <a:t>Tadv</a:t>
            </a:r>
            <a:r>
              <a:rPr lang="en-US" dirty="0"/>
              <a:t> represents the upper limit of the distance of the device and the tower.</a:t>
            </a:r>
          </a:p>
          <a:p>
            <a:pPr marL="0" indent="0">
              <a:buNone/>
            </a:pPr>
            <a:br>
              <a:rPr lang="en-US" dirty="0"/>
            </a:br>
            <a:endParaRPr lang="en-US" dirty="0"/>
          </a:p>
          <a:p>
            <a:endParaRPr lang="en-US" dirty="0"/>
          </a:p>
        </p:txBody>
      </p:sp>
      <p:grpSp>
        <p:nvGrpSpPr>
          <p:cNvPr id="7" name="Group 6">
            <a:extLst>
              <a:ext uri="{FF2B5EF4-FFF2-40B4-BE49-F238E27FC236}">
                <a16:creationId xmlns:a16="http://schemas.microsoft.com/office/drawing/2014/main" id="{299929ED-93A7-46EF-833C-3CBF5934E439}"/>
              </a:ext>
            </a:extLst>
          </p:cNvPr>
          <p:cNvGrpSpPr/>
          <p:nvPr/>
        </p:nvGrpSpPr>
        <p:grpSpPr>
          <a:xfrm>
            <a:off x="1402405" y="4262932"/>
            <a:ext cx="2295690" cy="1726980"/>
            <a:chOff x="8060796" y="1742055"/>
            <a:chExt cx="2826543" cy="2377027"/>
          </a:xfrm>
        </p:grpSpPr>
        <p:pic>
          <p:nvPicPr>
            <p:cNvPr id="3074" name="Picture 2" descr="Cellphone Tower Network - Free vector graphic on Pixabay">
              <a:extLst>
                <a:ext uri="{FF2B5EF4-FFF2-40B4-BE49-F238E27FC236}">
                  <a16:creationId xmlns:a16="http://schemas.microsoft.com/office/drawing/2014/main" id="{B7EA52AD-8AED-44DF-96B9-D61C5B409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796" y="1742055"/>
              <a:ext cx="732367" cy="14647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ellphone,cell,mobile,phone,cell phone - free image from needpix.com">
              <a:extLst>
                <a:ext uri="{FF2B5EF4-FFF2-40B4-BE49-F238E27FC236}">
                  <a16:creationId xmlns:a16="http://schemas.microsoft.com/office/drawing/2014/main" id="{4719BFFD-8BFE-4206-B7A4-1ED156418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5552" y="2615534"/>
              <a:ext cx="331787" cy="53622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B71E092-FAA2-49C7-A42D-EE8EA7E81376}"/>
                </a:ext>
              </a:extLst>
            </p:cNvPr>
            <p:cNvCxnSpPr>
              <a:cxnSpLocks/>
            </p:cNvCxnSpPr>
            <p:nvPr/>
          </p:nvCxnSpPr>
          <p:spPr>
            <a:xfrm>
              <a:off x="8487040" y="2139989"/>
              <a:ext cx="2009246" cy="5376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Left Brace 16">
              <a:extLst>
                <a:ext uri="{FF2B5EF4-FFF2-40B4-BE49-F238E27FC236}">
                  <a16:creationId xmlns:a16="http://schemas.microsoft.com/office/drawing/2014/main" id="{03C394F2-B297-4902-AEA0-7BC448C51DE1}"/>
                </a:ext>
              </a:extLst>
            </p:cNvPr>
            <p:cNvSpPr/>
            <p:nvPr/>
          </p:nvSpPr>
          <p:spPr>
            <a:xfrm rot="16200000">
              <a:off x="9415463" y="2546301"/>
              <a:ext cx="651933" cy="1811867"/>
            </a:xfrm>
            <a:prstGeom prst="leftBrace">
              <a:avLst>
                <a:gd name="adj1" fmla="val 8333"/>
                <a:gd name="adj2" fmla="val 497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82FC89D7-5B98-43FC-B6C0-F4C42F7C37C7}"/>
                </a:ext>
              </a:extLst>
            </p:cNvPr>
            <p:cNvSpPr/>
            <p:nvPr/>
          </p:nvSpPr>
          <p:spPr>
            <a:xfrm>
              <a:off x="9433685" y="3749750"/>
              <a:ext cx="615490" cy="369332"/>
            </a:xfrm>
            <a:prstGeom prst="rect">
              <a:avLst/>
            </a:prstGeom>
          </p:spPr>
          <p:txBody>
            <a:bodyPr wrap="none">
              <a:spAutoFit/>
            </a:bodyPr>
            <a:lstStyle/>
            <a:p>
              <a:r>
                <a:rPr lang="en-US" dirty="0" err="1"/>
                <a:t>Tadv</a:t>
              </a:r>
              <a:endParaRPr lang="en-US" dirty="0"/>
            </a:p>
          </p:txBody>
        </p:sp>
        <p:cxnSp>
          <p:nvCxnSpPr>
            <p:cNvPr id="20" name="Straight Arrow Connector 19">
              <a:extLst>
                <a:ext uri="{FF2B5EF4-FFF2-40B4-BE49-F238E27FC236}">
                  <a16:creationId xmlns:a16="http://schemas.microsoft.com/office/drawing/2014/main" id="{396556AD-AE67-4B48-AE17-415E100E767C}"/>
                </a:ext>
              </a:extLst>
            </p:cNvPr>
            <p:cNvCxnSpPr/>
            <p:nvPr/>
          </p:nvCxnSpPr>
          <p:spPr>
            <a:xfrm>
              <a:off x="8859575" y="3068500"/>
              <a:ext cx="173566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47CEE44C-C3C6-4738-A9CF-7FB848745D11}"/>
                </a:ext>
              </a:extLst>
            </p:cNvPr>
            <p:cNvSpPr/>
            <p:nvPr/>
          </p:nvSpPr>
          <p:spPr>
            <a:xfrm>
              <a:off x="9518353" y="2646518"/>
              <a:ext cx="306494" cy="369333"/>
            </a:xfrm>
            <a:prstGeom prst="rect">
              <a:avLst/>
            </a:prstGeom>
          </p:spPr>
          <p:txBody>
            <a:bodyPr wrap="none">
              <a:spAutoFit/>
            </a:bodyPr>
            <a:lstStyle/>
            <a:p>
              <a:r>
                <a:rPr lang="en-US" dirty="0"/>
                <a:t>d</a:t>
              </a:r>
            </a:p>
          </p:txBody>
        </p:sp>
      </p:grpSp>
      <p:grpSp>
        <p:nvGrpSpPr>
          <p:cNvPr id="8" name="Group 7">
            <a:extLst>
              <a:ext uri="{FF2B5EF4-FFF2-40B4-BE49-F238E27FC236}">
                <a16:creationId xmlns:a16="http://schemas.microsoft.com/office/drawing/2014/main" id="{9D32A2BC-BBB1-4218-889B-DF981D47CCE9}"/>
              </a:ext>
            </a:extLst>
          </p:cNvPr>
          <p:cNvGrpSpPr/>
          <p:nvPr/>
        </p:nvGrpSpPr>
        <p:grpSpPr>
          <a:xfrm>
            <a:off x="5094316" y="4376648"/>
            <a:ext cx="2886601" cy="1623468"/>
            <a:chOff x="7888818" y="4373232"/>
            <a:chExt cx="3829577" cy="2402296"/>
          </a:xfrm>
        </p:grpSpPr>
        <p:pic>
          <p:nvPicPr>
            <p:cNvPr id="3078" name="Picture 6" descr="Architecture Buildings Cartoon - Free vector graphic on Pixabay">
              <a:extLst>
                <a:ext uri="{FF2B5EF4-FFF2-40B4-BE49-F238E27FC236}">
                  <a16:creationId xmlns:a16="http://schemas.microsoft.com/office/drawing/2014/main" id="{0DC3CFA9-3B94-4370-901F-30BBC4E1F6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514" t="46746" r="71682"/>
            <a:stretch/>
          </p:blipFill>
          <p:spPr bwMode="auto">
            <a:xfrm>
              <a:off x="11265429" y="4373232"/>
              <a:ext cx="452966" cy="135923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Architecture Buildings Cartoon - Free vector graphic on Pixabay">
              <a:extLst>
                <a:ext uri="{FF2B5EF4-FFF2-40B4-BE49-F238E27FC236}">
                  <a16:creationId xmlns:a16="http://schemas.microsoft.com/office/drawing/2014/main" id="{FFC9B1AD-5B5C-47B1-BEED-66362ADEAF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441" t="38168" r="30251"/>
            <a:stretch/>
          </p:blipFill>
          <p:spPr bwMode="auto">
            <a:xfrm>
              <a:off x="9074151" y="5020931"/>
              <a:ext cx="389466" cy="8848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ellphone Tower Network - Free vector graphic on Pixabay">
              <a:extLst>
                <a:ext uri="{FF2B5EF4-FFF2-40B4-BE49-F238E27FC236}">
                  <a16:creationId xmlns:a16="http://schemas.microsoft.com/office/drawing/2014/main" id="{FA7254D6-82F1-4DEB-BCD1-960534BA9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818" y="4500731"/>
              <a:ext cx="732367" cy="14647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ellphone,cell,mobile,phone,cell phone - free image from needpix.com">
              <a:extLst>
                <a:ext uri="{FF2B5EF4-FFF2-40B4-BE49-F238E27FC236}">
                  <a16:creationId xmlns:a16="http://schemas.microsoft.com/office/drawing/2014/main" id="{63E04787-11F9-419A-AF01-AB06225EEF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3040" y="5393729"/>
              <a:ext cx="331787" cy="5362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102DB7A7-64B4-476D-A224-9769CB4601CD}"/>
                </a:ext>
              </a:extLst>
            </p:cNvPr>
            <p:cNvCxnSpPr>
              <a:cxnSpLocks/>
              <a:endCxn id="3078" idx="1"/>
            </p:cNvCxnSpPr>
            <p:nvPr/>
          </p:nvCxnSpPr>
          <p:spPr>
            <a:xfrm>
              <a:off x="8305800" y="4771165"/>
              <a:ext cx="2959629" cy="28168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89987B-C001-43B7-B968-A9587D12CE46}"/>
                </a:ext>
              </a:extLst>
            </p:cNvPr>
            <p:cNvCxnSpPr>
              <a:cxnSpLocks/>
              <a:stCxn id="11" idx="3"/>
              <a:endCxn id="3078" idx="1"/>
            </p:cNvCxnSpPr>
            <p:nvPr/>
          </p:nvCxnSpPr>
          <p:spPr>
            <a:xfrm flipV="1">
              <a:off x="9834827" y="5052848"/>
              <a:ext cx="1430602" cy="60899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EF249E24-6A83-47AF-9FA8-E7192D42BA76}"/>
                </a:ext>
              </a:extLst>
            </p:cNvPr>
            <p:cNvSpPr/>
            <p:nvPr/>
          </p:nvSpPr>
          <p:spPr>
            <a:xfrm>
              <a:off x="9432363" y="4538441"/>
              <a:ext cx="423514" cy="369332"/>
            </a:xfrm>
            <a:prstGeom prst="rect">
              <a:avLst/>
            </a:prstGeom>
          </p:spPr>
          <p:txBody>
            <a:bodyPr wrap="none">
              <a:spAutoFit/>
            </a:bodyPr>
            <a:lstStyle/>
            <a:p>
              <a:r>
                <a:rPr lang="en-US" dirty="0"/>
                <a:t>d1</a:t>
              </a:r>
            </a:p>
          </p:txBody>
        </p:sp>
        <p:sp>
          <p:nvSpPr>
            <p:cNvPr id="26" name="Rectangle 25">
              <a:extLst>
                <a:ext uri="{FF2B5EF4-FFF2-40B4-BE49-F238E27FC236}">
                  <a16:creationId xmlns:a16="http://schemas.microsoft.com/office/drawing/2014/main" id="{3570F405-824D-4546-B7C2-9F31F9C7BF57}"/>
                </a:ext>
              </a:extLst>
            </p:cNvPr>
            <p:cNvSpPr/>
            <p:nvPr/>
          </p:nvSpPr>
          <p:spPr>
            <a:xfrm>
              <a:off x="10105405" y="5433930"/>
              <a:ext cx="423514" cy="369332"/>
            </a:xfrm>
            <a:prstGeom prst="rect">
              <a:avLst/>
            </a:prstGeom>
          </p:spPr>
          <p:txBody>
            <a:bodyPr wrap="none">
              <a:spAutoFit/>
            </a:bodyPr>
            <a:lstStyle/>
            <a:p>
              <a:r>
                <a:rPr lang="en-US" dirty="0"/>
                <a:t>d2</a:t>
              </a:r>
            </a:p>
          </p:txBody>
        </p:sp>
        <p:sp>
          <p:nvSpPr>
            <p:cNvPr id="27" name="Left Brace 26">
              <a:extLst>
                <a:ext uri="{FF2B5EF4-FFF2-40B4-BE49-F238E27FC236}">
                  <a16:creationId xmlns:a16="http://schemas.microsoft.com/office/drawing/2014/main" id="{082FB0CC-3E86-4DD5-BE76-56D1A54C399C}"/>
                </a:ext>
              </a:extLst>
            </p:cNvPr>
            <p:cNvSpPr/>
            <p:nvPr/>
          </p:nvSpPr>
          <p:spPr>
            <a:xfrm rot="16200000">
              <a:off x="9543257" y="4765779"/>
              <a:ext cx="651933" cy="2628900"/>
            </a:xfrm>
            <a:prstGeom prst="leftBrace">
              <a:avLst>
                <a:gd name="adj1" fmla="val 8333"/>
                <a:gd name="adj2" fmla="val 4976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0456FF31-1B6F-4873-A756-7D3C37BDFADC}"/>
                </a:ext>
              </a:extLst>
            </p:cNvPr>
            <p:cNvSpPr/>
            <p:nvPr/>
          </p:nvSpPr>
          <p:spPr>
            <a:xfrm>
              <a:off x="8947442" y="6406196"/>
              <a:ext cx="1535613" cy="369332"/>
            </a:xfrm>
            <a:prstGeom prst="rect">
              <a:avLst/>
            </a:prstGeom>
          </p:spPr>
          <p:txBody>
            <a:bodyPr wrap="none">
              <a:spAutoFit/>
            </a:bodyPr>
            <a:lstStyle/>
            <a:p>
              <a:r>
                <a:rPr lang="en-US" dirty="0" err="1"/>
                <a:t>Tadv</a:t>
              </a:r>
              <a:r>
                <a:rPr lang="en-US" dirty="0"/>
                <a:t> = d1 + d2</a:t>
              </a:r>
            </a:p>
          </p:txBody>
        </p:sp>
      </p:grpSp>
      <p:grpSp>
        <p:nvGrpSpPr>
          <p:cNvPr id="13" name="Group 12">
            <a:extLst>
              <a:ext uri="{FF2B5EF4-FFF2-40B4-BE49-F238E27FC236}">
                <a16:creationId xmlns:a16="http://schemas.microsoft.com/office/drawing/2014/main" id="{B56AD29E-7E2C-4450-877F-88814E7CF661}"/>
              </a:ext>
            </a:extLst>
          </p:cNvPr>
          <p:cNvGrpSpPr/>
          <p:nvPr/>
        </p:nvGrpSpPr>
        <p:grpSpPr>
          <a:xfrm>
            <a:off x="9024149" y="1585136"/>
            <a:ext cx="2884836" cy="3131048"/>
            <a:chOff x="8672052" y="1084"/>
            <a:chExt cx="3347459" cy="3724112"/>
          </a:xfrm>
        </p:grpSpPr>
        <p:pic>
          <p:nvPicPr>
            <p:cNvPr id="35" name="Picture 34">
              <a:extLst>
                <a:ext uri="{FF2B5EF4-FFF2-40B4-BE49-F238E27FC236}">
                  <a16:creationId xmlns:a16="http://schemas.microsoft.com/office/drawing/2014/main" id="{9FBEFDF4-A70B-4EDF-82A2-756C44CEE75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579310" y="1053784"/>
              <a:ext cx="606739" cy="785191"/>
            </a:xfrm>
            <a:prstGeom prst="rect">
              <a:avLst/>
            </a:prstGeom>
          </p:spPr>
        </p:pic>
        <p:pic>
          <p:nvPicPr>
            <p:cNvPr id="36" name="Picture 35">
              <a:extLst>
                <a:ext uri="{FF2B5EF4-FFF2-40B4-BE49-F238E27FC236}">
                  <a16:creationId xmlns:a16="http://schemas.microsoft.com/office/drawing/2014/main" id="{44EEA046-B53D-4192-A302-2C6B5492984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72052" y="1473572"/>
              <a:ext cx="606739" cy="785191"/>
            </a:xfrm>
            <a:prstGeom prst="rect">
              <a:avLst/>
            </a:prstGeom>
            <a:noFill/>
          </p:spPr>
        </p:pic>
        <p:pic>
          <p:nvPicPr>
            <p:cNvPr id="37" name="Picture 36">
              <a:extLst>
                <a:ext uri="{FF2B5EF4-FFF2-40B4-BE49-F238E27FC236}">
                  <a16:creationId xmlns:a16="http://schemas.microsoft.com/office/drawing/2014/main" id="{EF131070-5F71-4D36-954B-DDCD523C188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879830" y="2940005"/>
              <a:ext cx="606739" cy="785191"/>
            </a:xfrm>
            <a:prstGeom prst="rect">
              <a:avLst/>
            </a:prstGeom>
          </p:spPr>
        </p:pic>
        <p:pic>
          <p:nvPicPr>
            <p:cNvPr id="38" name="Picture 37">
              <a:extLst>
                <a:ext uri="{FF2B5EF4-FFF2-40B4-BE49-F238E27FC236}">
                  <a16:creationId xmlns:a16="http://schemas.microsoft.com/office/drawing/2014/main" id="{C1320926-52DA-4321-9021-E03F4E1C219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486569" y="1286178"/>
              <a:ext cx="606739" cy="785191"/>
            </a:xfrm>
            <a:prstGeom prst="rect">
              <a:avLst/>
            </a:prstGeom>
          </p:spPr>
        </p:pic>
        <p:pic>
          <p:nvPicPr>
            <p:cNvPr id="39" name="Picture 38">
              <a:extLst>
                <a:ext uri="{FF2B5EF4-FFF2-40B4-BE49-F238E27FC236}">
                  <a16:creationId xmlns:a16="http://schemas.microsoft.com/office/drawing/2014/main" id="{42C94CCA-0997-43E6-8825-8A2E2021947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928889" y="2503722"/>
              <a:ext cx="606739" cy="785191"/>
            </a:xfrm>
            <a:prstGeom prst="rect">
              <a:avLst/>
            </a:prstGeom>
          </p:spPr>
        </p:pic>
        <p:pic>
          <p:nvPicPr>
            <p:cNvPr id="40" name="Picture 39">
              <a:extLst>
                <a:ext uri="{FF2B5EF4-FFF2-40B4-BE49-F238E27FC236}">
                  <a16:creationId xmlns:a16="http://schemas.microsoft.com/office/drawing/2014/main" id="{F9309533-9970-4E9F-9B3C-80576003F19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879830" y="2144067"/>
              <a:ext cx="388214" cy="272279"/>
            </a:xfrm>
            <a:prstGeom prst="rect">
              <a:avLst/>
            </a:prstGeom>
          </p:spPr>
        </p:pic>
        <p:cxnSp>
          <p:nvCxnSpPr>
            <p:cNvPr id="41" name="Straight Arrow Connector 40">
              <a:extLst>
                <a:ext uri="{FF2B5EF4-FFF2-40B4-BE49-F238E27FC236}">
                  <a16:creationId xmlns:a16="http://schemas.microsoft.com/office/drawing/2014/main" id="{A19C45E5-BEDB-423C-B58F-726C63E4FFFE}"/>
                </a:ext>
              </a:extLst>
            </p:cNvPr>
            <p:cNvCxnSpPr>
              <a:cxnSpLocks/>
            </p:cNvCxnSpPr>
            <p:nvPr/>
          </p:nvCxnSpPr>
          <p:spPr>
            <a:xfrm flipV="1">
              <a:off x="10173724" y="1952697"/>
              <a:ext cx="521895" cy="208838"/>
            </a:xfrm>
            <a:prstGeom prst="straightConnector1">
              <a:avLst/>
            </a:prstGeom>
            <a:ln w="53975">
              <a:solidFill>
                <a:srgbClr val="7030A0"/>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4B249F-BF8C-49AE-9A97-B54055D0D6B9}"/>
                </a:ext>
              </a:extLst>
            </p:cNvPr>
            <p:cNvSpPr txBox="1"/>
            <p:nvPr/>
          </p:nvSpPr>
          <p:spPr>
            <a:xfrm>
              <a:off x="10768143" y="963011"/>
              <a:ext cx="1251368" cy="646331"/>
            </a:xfrm>
            <a:prstGeom prst="rect">
              <a:avLst/>
            </a:prstGeom>
            <a:noFill/>
          </p:spPr>
          <p:txBody>
            <a:bodyPr wrap="none" rtlCol="0">
              <a:spAutoFit/>
            </a:bodyPr>
            <a:lstStyle/>
            <a:p>
              <a:r>
                <a:rPr lang="en-US" dirty="0"/>
                <a:t>Connected </a:t>
              </a:r>
            </a:p>
            <a:p>
              <a:pPr algn="ctr"/>
              <a:r>
                <a:rPr lang="en-US" dirty="0"/>
                <a:t>tower</a:t>
              </a:r>
            </a:p>
          </p:txBody>
        </p:sp>
        <p:sp>
          <p:nvSpPr>
            <p:cNvPr id="43" name="Rectangle: Rounded Corners 42">
              <a:extLst>
                <a:ext uri="{FF2B5EF4-FFF2-40B4-BE49-F238E27FC236}">
                  <a16:creationId xmlns:a16="http://schemas.microsoft.com/office/drawing/2014/main" id="{FE84D3CC-567A-404C-8C8A-AA45772CDED2}"/>
                </a:ext>
              </a:extLst>
            </p:cNvPr>
            <p:cNvSpPr/>
            <p:nvPr/>
          </p:nvSpPr>
          <p:spPr>
            <a:xfrm>
              <a:off x="8961636" y="1084"/>
              <a:ext cx="1813892" cy="9622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Distance measurement</a:t>
              </a:r>
            </a:p>
            <a:p>
              <a:pPr algn="ctr"/>
              <a:r>
                <a:rPr lang="en-US" dirty="0">
                  <a:solidFill>
                    <a:srgbClr val="7030A0"/>
                  </a:solidFill>
                </a:rPr>
                <a:t>(</a:t>
              </a:r>
              <a:r>
                <a:rPr lang="en-US" dirty="0" err="1">
                  <a:solidFill>
                    <a:srgbClr val="7030A0"/>
                  </a:solidFill>
                </a:rPr>
                <a:t>Tadv</a:t>
              </a:r>
              <a:r>
                <a:rPr lang="en-US" dirty="0">
                  <a:solidFill>
                    <a:srgbClr val="7030A0"/>
                  </a:solidFill>
                </a:rPr>
                <a:t>)</a:t>
              </a:r>
              <a:endParaRPr lang="en-US" dirty="0">
                <a:solidFill>
                  <a:srgbClr val="00B0F0"/>
                </a:solidFill>
              </a:endParaRPr>
            </a:p>
          </p:txBody>
        </p:sp>
      </p:grpSp>
    </p:spTree>
    <p:extLst>
      <p:ext uri="{BB962C8B-B14F-4D97-AF65-F5344CB8AC3E}">
        <p14:creationId xmlns:p14="http://schemas.microsoft.com/office/powerpoint/2010/main" val="4148881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9439-2013-9B4D-9403-FCAC60A39A12}"/>
              </a:ext>
            </a:extLst>
          </p:cNvPr>
          <p:cNvSpPr>
            <a:spLocks noGrp="1"/>
          </p:cNvSpPr>
          <p:nvPr>
            <p:ph type="title"/>
          </p:nvPr>
        </p:nvSpPr>
        <p:spPr/>
        <p:txBody>
          <a:bodyPr/>
          <a:lstStyle/>
          <a:p>
            <a:r>
              <a:rPr lang="en-US" dirty="0"/>
              <a:t>Angle of Arrival</a:t>
            </a:r>
          </a:p>
        </p:txBody>
      </p:sp>
      <p:sp>
        <p:nvSpPr>
          <p:cNvPr id="3" name="Content Placeholder 2">
            <a:extLst>
              <a:ext uri="{FF2B5EF4-FFF2-40B4-BE49-F238E27FC236}">
                <a16:creationId xmlns:a16="http://schemas.microsoft.com/office/drawing/2014/main" id="{2EBA1C30-4CC0-F543-9ABD-B64A95EEEBCE}"/>
              </a:ext>
            </a:extLst>
          </p:cNvPr>
          <p:cNvSpPr>
            <a:spLocks noGrp="1"/>
          </p:cNvSpPr>
          <p:nvPr>
            <p:ph idx="1"/>
          </p:nvPr>
        </p:nvSpPr>
        <p:spPr>
          <a:xfrm>
            <a:off x="838200" y="1825625"/>
            <a:ext cx="5947833" cy="4667250"/>
          </a:xfrm>
        </p:spPr>
        <p:txBody>
          <a:bodyPr>
            <a:normAutofit/>
          </a:bodyPr>
          <a:lstStyle/>
          <a:p>
            <a:pPr marL="0" indent="0">
              <a:buNone/>
            </a:pPr>
            <a:r>
              <a:rPr lang="en-US" dirty="0"/>
              <a:t>An MRO record is a high dimensional vector which includes </a:t>
            </a:r>
          </a:p>
          <a:p>
            <a:r>
              <a:rPr lang="en-US" dirty="0" err="1"/>
              <a:t>AoA</a:t>
            </a:r>
            <a:r>
              <a:rPr lang="en-US" dirty="0"/>
              <a:t>(θ) - Angle of the signal from the cellphone observed at the base station. Range is [0,2𝜋]</a:t>
            </a:r>
          </a:p>
          <a:p>
            <a:endParaRPr lang="en-US" dirty="0"/>
          </a:p>
        </p:txBody>
      </p:sp>
      <p:grpSp>
        <p:nvGrpSpPr>
          <p:cNvPr id="8" name="Group 7">
            <a:extLst>
              <a:ext uri="{FF2B5EF4-FFF2-40B4-BE49-F238E27FC236}">
                <a16:creationId xmlns:a16="http://schemas.microsoft.com/office/drawing/2014/main" id="{E118300B-644C-418A-AE98-235A1180F5BE}"/>
              </a:ext>
            </a:extLst>
          </p:cNvPr>
          <p:cNvGrpSpPr/>
          <p:nvPr/>
        </p:nvGrpSpPr>
        <p:grpSpPr>
          <a:xfrm>
            <a:off x="2226323" y="4484370"/>
            <a:ext cx="2826543" cy="1464733"/>
            <a:chOff x="7346157" y="1862666"/>
            <a:chExt cx="2826543" cy="1464733"/>
          </a:xfrm>
        </p:grpSpPr>
        <p:pic>
          <p:nvPicPr>
            <p:cNvPr id="4" name="Picture 2" descr="Cellphone Tower Network - Free vector graphic on Pixabay">
              <a:extLst>
                <a:ext uri="{FF2B5EF4-FFF2-40B4-BE49-F238E27FC236}">
                  <a16:creationId xmlns:a16="http://schemas.microsoft.com/office/drawing/2014/main" id="{6640BE37-3463-44F9-AD53-029670D97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6157" y="1862666"/>
              <a:ext cx="732367" cy="14647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ellphone,cell,mobile,phone,cell phone - free image from needpix.com">
              <a:extLst>
                <a:ext uri="{FF2B5EF4-FFF2-40B4-BE49-F238E27FC236}">
                  <a16:creationId xmlns:a16="http://schemas.microsoft.com/office/drawing/2014/main" id="{916DF307-F800-4111-9409-DB942A69D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13" y="2736145"/>
              <a:ext cx="331787" cy="53622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51AE9E05-63ED-4C08-ABAF-7748FD220EC8}"/>
                </a:ext>
              </a:extLst>
            </p:cNvPr>
            <p:cNvCxnSpPr>
              <a:cxnSpLocks/>
            </p:cNvCxnSpPr>
            <p:nvPr/>
          </p:nvCxnSpPr>
          <p:spPr>
            <a:xfrm>
              <a:off x="7745027" y="2233169"/>
              <a:ext cx="2095886" cy="9289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7B5DE1D-6B78-4512-94BC-3B46F485493C}"/>
                </a:ext>
              </a:extLst>
            </p:cNvPr>
            <p:cNvCxnSpPr>
              <a:cxnSpLocks/>
            </p:cNvCxnSpPr>
            <p:nvPr/>
          </p:nvCxnSpPr>
          <p:spPr>
            <a:xfrm flipH="1">
              <a:off x="7712340" y="2214204"/>
              <a:ext cx="1" cy="6750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EE98B59C-512D-49A3-AA4A-5F7372EDE475}"/>
                </a:ext>
              </a:extLst>
            </p:cNvPr>
            <p:cNvCxnSpPr>
              <a:cxnSpLocks/>
            </p:cNvCxnSpPr>
            <p:nvPr/>
          </p:nvCxnSpPr>
          <p:spPr>
            <a:xfrm flipV="1">
              <a:off x="7704666" y="2214204"/>
              <a:ext cx="637189"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Arc 16">
              <a:extLst>
                <a:ext uri="{FF2B5EF4-FFF2-40B4-BE49-F238E27FC236}">
                  <a16:creationId xmlns:a16="http://schemas.microsoft.com/office/drawing/2014/main" id="{40CADAC1-4756-46BC-9F7B-4ABC03B0BDAC}"/>
                </a:ext>
              </a:extLst>
            </p:cNvPr>
            <p:cNvSpPr/>
            <p:nvPr/>
          </p:nvSpPr>
          <p:spPr>
            <a:xfrm rot="4320321">
              <a:off x="7712187" y="1903686"/>
              <a:ext cx="431800" cy="452967"/>
            </a:xfrm>
            <a:prstGeom prst="arc">
              <a:avLst>
                <a:gd name="adj1" fmla="val 18485555"/>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ectangle 17">
              <a:extLst>
                <a:ext uri="{FF2B5EF4-FFF2-40B4-BE49-F238E27FC236}">
                  <a16:creationId xmlns:a16="http://schemas.microsoft.com/office/drawing/2014/main" id="{50CC1DFD-98D5-452A-881E-04B01B6306B9}"/>
                </a:ext>
              </a:extLst>
            </p:cNvPr>
            <p:cNvSpPr/>
            <p:nvPr/>
          </p:nvSpPr>
          <p:spPr>
            <a:xfrm>
              <a:off x="8208902" y="2118796"/>
              <a:ext cx="889987" cy="369332"/>
            </a:xfrm>
            <a:prstGeom prst="rect">
              <a:avLst/>
            </a:prstGeom>
          </p:spPr>
          <p:txBody>
            <a:bodyPr wrap="none">
              <a:spAutoFit/>
            </a:bodyPr>
            <a:lstStyle/>
            <a:p>
              <a:r>
                <a:rPr lang="en-US" dirty="0" err="1"/>
                <a:t>AoA</a:t>
              </a:r>
              <a:r>
                <a:rPr lang="en-US" dirty="0"/>
                <a:t>(θ) </a:t>
              </a:r>
            </a:p>
          </p:txBody>
        </p:sp>
      </p:grpSp>
      <p:grpSp>
        <p:nvGrpSpPr>
          <p:cNvPr id="7" name="Group 6">
            <a:extLst>
              <a:ext uri="{FF2B5EF4-FFF2-40B4-BE49-F238E27FC236}">
                <a16:creationId xmlns:a16="http://schemas.microsoft.com/office/drawing/2014/main" id="{9FBFB6D0-6F51-476D-BBE4-1562E0366B25}"/>
              </a:ext>
            </a:extLst>
          </p:cNvPr>
          <p:cNvGrpSpPr/>
          <p:nvPr/>
        </p:nvGrpSpPr>
        <p:grpSpPr>
          <a:xfrm>
            <a:off x="8412306" y="1230367"/>
            <a:ext cx="3345115" cy="3700058"/>
            <a:chOff x="7836918" y="3053266"/>
            <a:chExt cx="3345115" cy="3700058"/>
          </a:xfrm>
        </p:grpSpPr>
        <p:pic>
          <p:nvPicPr>
            <p:cNvPr id="13" name="Picture 12">
              <a:extLst>
                <a:ext uri="{FF2B5EF4-FFF2-40B4-BE49-F238E27FC236}">
                  <a16:creationId xmlns:a16="http://schemas.microsoft.com/office/drawing/2014/main" id="{BCA312B9-C501-47D9-B0AD-77F0FC88B4B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44176" y="4081912"/>
              <a:ext cx="606739" cy="785191"/>
            </a:xfrm>
            <a:prstGeom prst="rect">
              <a:avLst/>
            </a:prstGeom>
          </p:spPr>
        </p:pic>
        <p:pic>
          <p:nvPicPr>
            <p:cNvPr id="14" name="Picture 13">
              <a:extLst>
                <a:ext uri="{FF2B5EF4-FFF2-40B4-BE49-F238E27FC236}">
                  <a16:creationId xmlns:a16="http://schemas.microsoft.com/office/drawing/2014/main" id="{539215A2-169E-42AB-84D0-74860D6B448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36918" y="4501700"/>
              <a:ext cx="606739" cy="785191"/>
            </a:xfrm>
            <a:prstGeom prst="rect">
              <a:avLst/>
            </a:prstGeom>
          </p:spPr>
        </p:pic>
        <p:pic>
          <p:nvPicPr>
            <p:cNvPr id="15" name="Picture 14">
              <a:extLst>
                <a:ext uri="{FF2B5EF4-FFF2-40B4-BE49-F238E27FC236}">
                  <a16:creationId xmlns:a16="http://schemas.microsoft.com/office/drawing/2014/main" id="{A5702551-7622-4F41-A87A-BCA21831E05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044696" y="5968133"/>
              <a:ext cx="606739" cy="785191"/>
            </a:xfrm>
            <a:prstGeom prst="rect">
              <a:avLst/>
            </a:prstGeom>
          </p:spPr>
        </p:pic>
        <p:pic>
          <p:nvPicPr>
            <p:cNvPr id="16" name="Picture 15">
              <a:extLst>
                <a:ext uri="{FF2B5EF4-FFF2-40B4-BE49-F238E27FC236}">
                  <a16:creationId xmlns:a16="http://schemas.microsoft.com/office/drawing/2014/main" id="{8FA69002-7EBF-420B-B194-D240AD23297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651435" y="4314306"/>
              <a:ext cx="606739" cy="785191"/>
            </a:xfrm>
            <a:prstGeom prst="rect">
              <a:avLst/>
            </a:prstGeom>
          </p:spPr>
        </p:pic>
        <p:pic>
          <p:nvPicPr>
            <p:cNvPr id="19" name="Picture 18">
              <a:extLst>
                <a:ext uri="{FF2B5EF4-FFF2-40B4-BE49-F238E27FC236}">
                  <a16:creationId xmlns:a16="http://schemas.microsoft.com/office/drawing/2014/main" id="{72AB3718-C507-4DA7-917E-C9DCE193A4E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093755" y="5531850"/>
              <a:ext cx="606739" cy="785191"/>
            </a:xfrm>
            <a:prstGeom prst="rect">
              <a:avLst/>
            </a:prstGeom>
          </p:spPr>
        </p:pic>
        <p:pic>
          <p:nvPicPr>
            <p:cNvPr id="20" name="Picture 19">
              <a:extLst>
                <a:ext uri="{FF2B5EF4-FFF2-40B4-BE49-F238E27FC236}">
                  <a16:creationId xmlns:a16="http://schemas.microsoft.com/office/drawing/2014/main" id="{7F7A78E0-3332-47D3-9EA2-68E58C837A5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044696" y="5172195"/>
              <a:ext cx="388214" cy="272279"/>
            </a:xfrm>
            <a:prstGeom prst="rect">
              <a:avLst/>
            </a:prstGeom>
          </p:spPr>
        </p:pic>
        <p:cxnSp>
          <p:nvCxnSpPr>
            <p:cNvPr id="21" name="Straight Arrow Connector 20">
              <a:extLst>
                <a:ext uri="{FF2B5EF4-FFF2-40B4-BE49-F238E27FC236}">
                  <a16:creationId xmlns:a16="http://schemas.microsoft.com/office/drawing/2014/main" id="{DFD3EC68-6D0E-461F-9141-2E8772255804}"/>
                </a:ext>
              </a:extLst>
            </p:cNvPr>
            <p:cNvCxnSpPr>
              <a:cxnSpLocks/>
            </p:cNvCxnSpPr>
            <p:nvPr/>
          </p:nvCxnSpPr>
          <p:spPr>
            <a:xfrm flipV="1">
              <a:off x="9333726" y="4963357"/>
              <a:ext cx="521895" cy="208838"/>
            </a:xfrm>
            <a:prstGeom prst="straightConnector1">
              <a:avLst/>
            </a:prstGeom>
            <a:ln w="53975">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FD28B0-D618-46C6-A477-B2AB301E3B2D}"/>
                </a:ext>
              </a:extLst>
            </p:cNvPr>
            <p:cNvSpPr txBox="1"/>
            <p:nvPr/>
          </p:nvSpPr>
          <p:spPr>
            <a:xfrm>
              <a:off x="9930665" y="4015194"/>
              <a:ext cx="1251368" cy="646331"/>
            </a:xfrm>
            <a:prstGeom prst="rect">
              <a:avLst/>
            </a:prstGeom>
            <a:noFill/>
          </p:spPr>
          <p:txBody>
            <a:bodyPr wrap="none" rtlCol="0">
              <a:spAutoFit/>
            </a:bodyPr>
            <a:lstStyle/>
            <a:p>
              <a:r>
                <a:rPr lang="en-US" dirty="0"/>
                <a:t>Connected </a:t>
              </a:r>
            </a:p>
            <a:p>
              <a:pPr algn="ctr"/>
              <a:r>
                <a:rPr lang="en-US" dirty="0"/>
                <a:t>tower</a:t>
              </a:r>
            </a:p>
          </p:txBody>
        </p:sp>
        <p:sp>
          <p:nvSpPr>
            <p:cNvPr id="23" name="Rectangle: Rounded Corners 22">
              <a:extLst>
                <a:ext uri="{FF2B5EF4-FFF2-40B4-BE49-F238E27FC236}">
                  <a16:creationId xmlns:a16="http://schemas.microsoft.com/office/drawing/2014/main" id="{128555FC-4CC6-49C2-A9D2-9805C3DA521B}"/>
                </a:ext>
              </a:extLst>
            </p:cNvPr>
            <p:cNvSpPr/>
            <p:nvPr/>
          </p:nvSpPr>
          <p:spPr>
            <a:xfrm>
              <a:off x="8150824" y="3053266"/>
              <a:ext cx="1813892" cy="9622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rPr>
                <a:t>Angle of Arrival measurement</a:t>
              </a:r>
            </a:p>
            <a:p>
              <a:pPr algn="ctr"/>
              <a:r>
                <a:rPr lang="en-US" dirty="0">
                  <a:solidFill>
                    <a:srgbClr val="00B050"/>
                  </a:solidFill>
                </a:rPr>
                <a:t>(</a:t>
              </a:r>
              <a:r>
                <a:rPr lang="en-US" dirty="0" err="1">
                  <a:solidFill>
                    <a:srgbClr val="00B050"/>
                  </a:solidFill>
                </a:rPr>
                <a:t>AoA</a:t>
              </a:r>
              <a:r>
                <a:rPr lang="en-US" dirty="0">
                  <a:solidFill>
                    <a:srgbClr val="00B050"/>
                  </a:solidFill>
                </a:rPr>
                <a:t>)</a:t>
              </a:r>
            </a:p>
          </p:txBody>
        </p:sp>
      </p:grpSp>
    </p:spTree>
    <p:extLst>
      <p:ext uri="{BB962C8B-B14F-4D97-AF65-F5344CB8AC3E}">
        <p14:creationId xmlns:p14="http://schemas.microsoft.com/office/powerpoint/2010/main" val="201434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9439-2013-9B4D-9403-FCAC60A39A12}"/>
              </a:ext>
            </a:extLst>
          </p:cNvPr>
          <p:cNvSpPr>
            <a:spLocks noGrp="1"/>
          </p:cNvSpPr>
          <p:nvPr>
            <p:ph type="title"/>
          </p:nvPr>
        </p:nvSpPr>
        <p:spPr/>
        <p:txBody>
          <a:bodyPr/>
          <a:lstStyle/>
          <a:p>
            <a:r>
              <a:rPr lang="en-US" dirty="0"/>
              <a:t>RSRP</a:t>
            </a:r>
          </a:p>
        </p:txBody>
      </p:sp>
      <p:sp>
        <p:nvSpPr>
          <p:cNvPr id="3" name="Content Placeholder 2">
            <a:extLst>
              <a:ext uri="{FF2B5EF4-FFF2-40B4-BE49-F238E27FC236}">
                <a16:creationId xmlns:a16="http://schemas.microsoft.com/office/drawing/2014/main" id="{2EBA1C30-4CC0-F543-9ABD-B64A95EEEBCE}"/>
              </a:ext>
            </a:extLst>
          </p:cNvPr>
          <p:cNvSpPr>
            <a:spLocks noGrp="1"/>
          </p:cNvSpPr>
          <p:nvPr>
            <p:ph idx="1"/>
          </p:nvPr>
        </p:nvSpPr>
        <p:spPr>
          <a:xfrm>
            <a:off x="838200" y="1825625"/>
            <a:ext cx="5655733" cy="4667250"/>
          </a:xfrm>
        </p:spPr>
        <p:txBody>
          <a:bodyPr>
            <a:normAutofit/>
          </a:bodyPr>
          <a:lstStyle/>
          <a:p>
            <a:pPr marL="0" indent="0">
              <a:buNone/>
            </a:pPr>
            <a:r>
              <a:rPr lang="en-US" dirty="0"/>
              <a:t>An MRO record is a high dimensional vector which includes </a:t>
            </a:r>
          </a:p>
          <a:p>
            <a:r>
              <a:rPr lang="en-US" dirty="0"/>
              <a:t>RSRP(𝜔) - Signal strength of the base station the cellphone is connected to. Measured in </a:t>
            </a:r>
            <a:r>
              <a:rPr lang="en-US" dirty="0" err="1"/>
              <a:t>dB.</a:t>
            </a:r>
            <a:endParaRPr lang="en-US" dirty="0"/>
          </a:p>
          <a:p>
            <a:pPr marL="0" indent="0">
              <a:buNone/>
            </a:pPr>
            <a:endParaRPr lang="en-US" dirty="0"/>
          </a:p>
        </p:txBody>
      </p:sp>
      <p:grpSp>
        <p:nvGrpSpPr>
          <p:cNvPr id="7" name="Group 6">
            <a:extLst>
              <a:ext uri="{FF2B5EF4-FFF2-40B4-BE49-F238E27FC236}">
                <a16:creationId xmlns:a16="http://schemas.microsoft.com/office/drawing/2014/main" id="{160487D4-D7B3-476F-8ED3-A8AE999183D4}"/>
              </a:ext>
            </a:extLst>
          </p:cNvPr>
          <p:cNvGrpSpPr/>
          <p:nvPr/>
        </p:nvGrpSpPr>
        <p:grpSpPr>
          <a:xfrm>
            <a:off x="8011251" y="1567443"/>
            <a:ext cx="2421256" cy="3735674"/>
            <a:chOff x="8011251" y="1567443"/>
            <a:chExt cx="2421256" cy="3735674"/>
          </a:xfrm>
        </p:grpSpPr>
        <p:pic>
          <p:nvPicPr>
            <p:cNvPr id="8" name="Picture 7">
              <a:extLst>
                <a:ext uri="{FF2B5EF4-FFF2-40B4-BE49-F238E27FC236}">
                  <a16:creationId xmlns:a16="http://schemas.microsoft.com/office/drawing/2014/main" id="{D1E10BCE-6EF8-4F85-A810-B14F0DF1E1C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18509" y="2631705"/>
              <a:ext cx="606739" cy="785191"/>
            </a:xfrm>
            <a:prstGeom prst="rect">
              <a:avLst/>
            </a:prstGeom>
          </p:spPr>
        </p:pic>
        <p:pic>
          <p:nvPicPr>
            <p:cNvPr id="9" name="Picture 8">
              <a:extLst>
                <a:ext uri="{FF2B5EF4-FFF2-40B4-BE49-F238E27FC236}">
                  <a16:creationId xmlns:a16="http://schemas.microsoft.com/office/drawing/2014/main" id="{E94DFEB5-A6DE-45E6-8242-7028E995041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11251" y="3051493"/>
              <a:ext cx="606739" cy="785191"/>
            </a:xfrm>
            <a:prstGeom prst="rect">
              <a:avLst/>
            </a:prstGeom>
          </p:spPr>
        </p:pic>
        <p:pic>
          <p:nvPicPr>
            <p:cNvPr id="10" name="Picture 9">
              <a:extLst>
                <a:ext uri="{FF2B5EF4-FFF2-40B4-BE49-F238E27FC236}">
                  <a16:creationId xmlns:a16="http://schemas.microsoft.com/office/drawing/2014/main" id="{29CDEA63-9713-453D-80A4-0E5227F63AB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19029" y="4517926"/>
              <a:ext cx="606739" cy="785191"/>
            </a:xfrm>
            <a:prstGeom prst="rect">
              <a:avLst/>
            </a:prstGeom>
          </p:spPr>
        </p:pic>
        <p:pic>
          <p:nvPicPr>
            <p:cNvPr id="11" name="Picture 10">
              <a:extLst>
                <a:ext uri="{FF2B5EF4-FFF2-40B4-BE49-F238E27FC236}">
                  <a16:creationId xmlns:a16="http://schemas.microsoft.com/office/drawing/2014/main" id="{B48F05F2-BBBD-4017-9B86-E3DDFDC68F4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25768" y="2864099"/>
              <a:ext cx="606739" cy="785191"/>
            </a:xfrm>
            <a:prstGeom prst="rect">
              <a:avLst/>
            </a:prstGeom>
          </p:spPr>
        </p:pic>
        <p:pic>
          <p:nvPicPr>
            <p:cNvPr id="12" name="Picture 11">
              <a:extLst>
                <a:ext uri="{FF2B5EF4-FFF2-40B4-BE49-F238E27FC236}">
                  <a16:creationId xmlns:a16="http://schemas.microsoft.com/office/drawing/2014/main" id="{9B58E029-C5E3-46A7-9B5D-AE6D7C5793A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68088" y="4081643"/>
              <a:ext cx="606739" cy="785191"/>
            </a:xfrm>
            <a:prstGeom prst="rect">
              <a:avLst/>
            </a:prstGeom>
          </p:spPr>
        </p:pic>
        <p:pic>
          <p:nvPicPr>
            <p:cNvPr id="13" name="Picture 12">
              <a:extLst>
                <a:ext uri="{FF2B5EF4-FFF2-40B4-BE49-F238E27FC236}">
                  <a16:creationId xmlns:a16="http://schemas.microsoft.com/office/drawing/2014/main" id="{D0C6EBDC-EBF2-47F1-9F4B-812CB6F5FE5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19029" y="3721988"/>
              <a:ext cx="388214" cy="272279"/>
            </a:xfrm>
            <a:prstGeom prst="rect">
              <a:avLst/>
            </a:prstGeom>
          </p:spPr>
        </p:pic>
        <p:cxnSp>
          <p:nvCxnSpPr>
            <p:cNvPr id="14" name="Straight Arrow Connector 13">
              <a:extLst>
                <a:ext uri="{FF2B5EF4-FFF2-40B4-BE49-F238E27FC236}">
                  <a16:creationId xmlns:a16="http://schemas.microsoft.com/office/drawing/2014/main" id="{2C2A612A-2571-4FBC-BBF1-59C4FBEE7681}"/>
                </a:ext>
              </a:extLst>
            </p:cNvPr>
            <p:cNvCxnSpPr/>
            <p:nvPr/>
          </p:nvCxnSpPr>
          <p:spPr>
            <a:xfrm flipH="1">
              <a:off x="9607243" y="3530618"/>
              <a:ext cx="337243" cy="1913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0B66741-8F90-4F4B-82F7-8FECB3A4FD42}"/>
                </a:ext>
              </a:extLst>
            </p:cNvPr>
            <p:cNvSpPr/>
            <p:nvPr/>
          </p:nvSpPr>
          <p:spPr>
            <a:xfrm>
              <a:off x="8384841" y="1567443"/>
              <a:ext cx="1813892" cy="9622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00B0F0"/>
                  </a:solidFill>
                </a:rPr>
                <a:t>Many power measurements </a:t>
              </a:r>
            </a:p>
            <a:p>
              <a:pPr algn="ctr"/>
              <a:r>
                <a:rPr lang="en-US" dirty="0">
                  <a:solidFill>
                    <a:srgbClr val="00B0F0"/>
                  </a:solidFill>
                </a:rPr>
                <a:t>(RSRP)</a:t>
              </a:r>
            </a:p>
          </p:txBody>
        </p:sp>
      </p:grpSp>
      <p:cxnSp>
        <p:nvCxnSpPr>
          <p:cNvPr id="20" name="Straight Arrow Connector 19">
            <a:extLst>
              <a:ext uri="{FF2B5EF4-FFF2-40B4-BE49-F238E27FC236}">
                <a16:creationId xmlns:a16="http://schemas.microsoft.com/office/drawing/2014/main" id="{233868BA-DC56-46F1-9563-412A8780B978}"/>
              </a:ext>
            </a:extLst>
          </p:cNvPr>
          <p:cNvCxnSpPr>
            <a:cxnSpLocks/>
          </p:cNvCxnSpPr>
          <p:nvPr/>
        </p:nvCxnSpPr>
        <p:spPr>
          <a:xfrm flipV="1">
            <a:off x="9611343" y="3654699"/>
            <a:ext cx="521895" cy="208838"/>
          </a:xfrm>
          <a:prstGeom prst="straightConnector1">
            <a:avLst/>
          </a:prstGeom>
          <a:ln w="53975">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DE856FC-DD54-4F66-B759-AB13E752285B}"/>
              </a:ext>
            </a:extLst>
          </p:cNvPr>
          <p:cNvSpPr txBox="1"/>
          <p:nvPr/>
        </p:nvSpPr>
        <p:spPr>
          <a:xfrm>
            <a:off x="10208282" y="2706536"/>
            <a:ext cx="1251368" cy="646331"/>
          </a:xfrm>
          <a:prstGeom prst="rect">
            <a:avLst/>
          </a:prstGeom>
          <a:noFill/>
        </p:spPr>
        <p:txBody>
          <a:bodyPr wrap="none" rtlCol="0">
            <a:spAutoFit/>
          </a:bodyPr>
          <a:lstStyle/>
          <a:p>
            <a:r>
              <a:rPr lang="en-US" dirty="0"/>
              <a:t>Connected </a:t>
            </a:r>
          </a:p>
          <a:p>
            <a:pPr algn="ctr"/>
            <a:r>
              <a:rPr lang="en-US" dirty="0"/>
              <a:t>tower</a:t>
            </a:r>
          </a:p>
        </p:txBody>
      </p:sp>
    </p:spTree>
    <p:extLst>
      <p:ext uri="{BB962C8B-B14F-4D97-AF65-F5344CB8AC3E}">
        <p14:creationId xmlns:p14="http://schemas.microsoft.com/office/powerpoint/2010/main" val="3125559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9439-2013-9B4D-9403-FCAC60A39A12}"/>
              </a:ext>
            </a:extLst>
          </p:cNvPr>
          <p:cNvSpPr>
            <a:spLocks noGrp="1"/>
          </p:cNvSpPr>
          <p:nvPr>
            <p:ph type="title"/>
          </p:nvPr>
        </p:nvSpPr>
        <p:spPr/>
        <p:txBody>
          <a:bodyPr/>
          <a:lstStyle/>
          <a:p>
            <a:r>
              <a:rPr lang="en-US" dirty="0"/>
              <a:t>RSRP</a:t>
            </a:r>
          </a:p>
        </p:txBody>
      </p:sp>
      <p:sp>
        <p:nvSpPr>
          <p:cNvPr id="3" name="Content Placeholder 2">
            <a:extLst>
              <a:ext uri="{FF2B5EF4-FFF2-40B4-BE49-F238E27FC236}">
                <a16:creationId xmlns:a16="http://schemas.microsoft.com/office/drawing/2014/main" id="{2EBA1C30-4CC0-F543-9ABD-B64A95EEEBCE}"/>
              </a:ext>
            </a:extLst>
          </p:cNvPr>
          <p:cNvSpPr>
            <a:spLocks noGrp="1"/>
          </p:cNvSpPr>
          <p:nvPr>
            <p:ph idx="1"/>
          </p:nvPr>
        </p:nvSpPr>
        <p:spPr>
          <a:xfrm>
            <a:off x="838200" y="1825625"/>
            <a:ext cx="5655733" cy="4667250"/>
          </a:xfrm>
        </p:spPr>
        <p:txBody>
          <a:bodyPr>
            <a:normAutofit/>
          </a:bodyPr>
          <a:lstStyle/>
          <a:p>
            <a:pPr marL="0" indent="0">
              <a:buNone/>
            </a:pPr>
            <a:r>
              <a:rPr lang="en-US" dirty="0"/>
              <a:t>An MRO record is a high dimensional vector which includes </a:t>
            </a:r>
          </a:p>
          <a:p>
            <a:r>
              <a:rPr lang="en-US" dirty="0"/>
              <a:t>RSRP(𝜔) - Signal strength of the base station the cellphone is connected to</a:t>
            </a:r>
          </a:p>
          <a:p>
            <a:r>
              <a:rPr lang="en-US" dirty="0" err="1"/>
              <a:t>nRSRP</a:t>
            </a:r>
            <a:r>
              <a:rPr lang="en-US" dirty="0"/>
              <a:t> is the signal strength of the base station the cellphone can hear from, treated as RSRP in this work</a:t>
            </a:r>
          </a:p>
        </p:txBody>
      </p:sp>
      <p:grpSp>
        <p:nvGrpSpPr>
          <p:cNvPr id="6" name="Group 5">
            <a:extLst>
              <a:ext uri="{FF2B5EF4-FFF2-40B4-BE49-F238E27FC236}">
                <a16:creationId xmlns:a16="http://schemas.microsoft.com/office/drawing/2014/main" id="{94B664C4-F833-45B8-90CE-9DA80738A958}"/>
              </a:ext>
            </a:extLst>
          </p:cNvPr>
          <p:cNvGrpSpPr/>
          <p:nvPr/>
        </p:nvGrpSpPr>
        <p:grpSpPr>
          <a:xfrm>
            <a:off x="8011251" y="1567443"/>
            <a:ext cx="2421256" cy="3735674"/>
            <a:chOff x="8011251" y="1567443"/>
            <a:chExt cx="2421256" cy="3735674"/>
          </a:xfrm>
        </p:grpSpPr>
        <p:pic>
          <p:nvPicPr>
            <p:cNvPr id="7" name="Picture 6">
              <a:extLst>
                <a:ext uri="{FF2B5EF4-FFF2-40B4-BE49-F238E27FC236}">
                  <a16:creationId xmlns:a16="http://schemas.microsoft.com/office/drawing/2014/main" id="{FF99A363-F2A5-4D76-9AEB-CBC647CBFC3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918509" y="2631705"/>
              <a:ext cx="606739" cy="785191"/>
            </a:xfrm>
            <a:prstGeom prst="rect">
              <a:avLst/>
            </a:prstGeom>
          </p:spPr>
        </p:pic>
        <p:pic>
          <p:nvPicPr>
            <p:cNvPr id="8" name="Picture 7">
              <a:extLst>
                <a:ext uri="{FF2B5EF4-FFF2-40B4-BE49-F238E27FC236}">
                  <a16:creationId xmlns:a16="http://schemas.microsoft.com/office/drawing/2014/main" id="{24CC7091-4E80-4C08-B286-CA4DAB94644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11251" y="3051493"/>
              <a:ext cx="606739" cy="785191"/>
            </a:xfrm>
            <a:prstGeom prst="rect">
              <a:avLst/>
            </a:prstGeom>
          </p:spPr>
        </p:pic>
        <p:pic>
          <p:nvPicPr>
            <p:cNvPr id="9" name="Picture 8">
              <a:extLst>
                <a:ext uri="{FF2B5EF4-FFF2-40B4-BE49-F238E27FC236}">
                  <a16:creationId xmlns:a16="http://schemas.microsoft.com/office/drawing/2014/main" id="{AE147420-E70D-43E5-A973-3EE01E3512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219029" y="4517926"/>
              <a:ext cx="606739" cy="785191"/>
            </a:xfrm>
            <a:prstGeom prst="rect">
              <a:avLst/>
            </a:prstGeom>
          </p:spPr>
        </p:pic>
        <p:pic>
          <p:nvPicPr>
            <p:cNvPr id="10" name="Picture 9">
              <a:extLst>
                <a:ext uri="{FF2B5EF4-FFF2-40B4-BE49-F238E27FC236}">
                  <a16:creationId xmlns:a16="http://schemas.microsoft.com/office/drawing/2014/main" id="{87DDCE03-D1F2-4BCF-B0C9-FCB61585139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25768" y="2864099"/>
              <a:ext cx="606739" cy="785191"/>
            </a:xfrm>
            <a:prstGeom prst="rect">
              <a:avLst/>
            </a:prstGeom>
          </p:spPr>
        </p:pic>
        <p:pic>
          <p:nvPicPr>
            <p:cNvPr id="11" name="Picture 10">
              <a:extLst>
                <a:ext uri="{FF2B5EF4-FFF2-40B4-BE49-F238E27FC236}">
                  <a16:creationId xmlns:a16="http://schemas.microsoft.com/office/drawing/2014/main" id="{9D6658FC-EB63-4870-B2DF-55DEC146FDE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68088" y="4081643"/>
              <a:ext cx="606739" cy="785191"/>
            </a:xfrm>
            <a:prstGeom prst="rect">
              <a:avLst/>
            </a:prstGeom>
          </p:spPr>
        </p:pic>
        <p:pic>
          <p:nvPicPr>
            <p:cNvPr id="12" name="Picture 11">
              <a:extLst>
                <a:ext uri="{FF2B5EF4-FFF2-40B4-BE49-F238E27FC236}">
                  <a16:creationId xmlns:a16="http://schemas.microsoft.com/office/drawing/2014/main" id="{9F7B5736-4EF0-46DA-AD5D-DFE97B96E36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19029" y="3721988"/>
              <a:ext cx="388214" cy="272279"/>
            </a:xfrm>
            <a:prstGeom prst="rect">
              <a:avLst/>
            </a:prstGeom>
          </p:spPr>
        </p:pic>
        <p:cxnSp>
          <p:nvCxnSpPr>
            <p:cNvPr id="13" name="Straight Arrow Connector 12">
              <a:extLst>
                <a:ext uri="{FF2B5EF4-FFF2-40B4-BE49-F238E27FC236}">
                  <a16:creationId xmlns:a16="http://schemas.microsoft.com/office/drawing/2014/main" id="{4B875317-3EC4-40FA-9EA0-063DB830E978}"/>
                </a:ext>
              </a:extLst>
            </p:cNvPr>
            <p:cNvCxnSpPr/>
            <p:nvPr/>
          </p:nvCxnSpPr>
          <p:spPr>
            <a:xfrm flipH="1">
              <a:off x="9607243" y="3530618"/>
              <a:ext cx="337243" cy="19137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C861531-F5F8-444F-99E1-3DE06757BF01}"/>
                </a:ext>
              </a:extLst>
            </p:cNvPr>
            <p:cNvCxnSpPr>
              <a:stCxn id="7" idx="2"/>
              <a:endCxn id="12" idx="0"/>
            </p:cNvCxnSpPr>
            <p:nvPr/>
          </p:nvCxnSpPr>
          <p:spPr>
            <a:xfrm>
              <a:off x="9221879" y="3416896"/>
              <a:ext cx="191257" cy="30509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37ABFD-8546-48F1-BF82-A47D0083D498}"/>
                </a:ext>
              </a:extLst>
            </p:cNvPr>
            <p:cNvCxnSpPr>
              <a:cxnSpLocks/>
              <a:endCxn id="12" idx="1"/>
            </p:cNvCxnSpPr>
            <p:nvPr/>
          </p:nvCxnSpPr>
          <p:spPr>
            <a:xfrm>
              <a:off x="8578641" y="3576760"/>
              <a:ext cx="640388" cy="28136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7FB1A32-7455-4E69-A3B7-F152F88475EB}"/>
                </a:ext>
              </a:extLst>
            </p:cNvPr>
            <p:cNvCxnSpPr/>
            <p:nvPr/>
          </p:nvCxnSpPr>
          <p:spPr>
            <a:xfrm flipV="1">
              <a:off x="8898037" y="4027080"/>
              <a:ext cx="393750" cy="28269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21D8A7-953B-495D-AAED-7894C2BC41CA}"/>
                </a:ext>
              </a:extLst>
            </p:cNvPr>
            <p:cNvCxnSpPr>
              <a:cxnSpLocks/>
            </p:cNvCxnSpPr>
            <p:nvPr/>
          </p:nvCxnSpPr>
          <p:spPr>
            <a:xfrm flipH="1" flipV="1">
              <a:off x="9522398" y="3957858"/>
              <a:ext cx="84845" cy="446674"/>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A3174D8-5BE9-4BA9-A947-18CE3B64D9D3}"/>
                </a:ext>
              </a:extLst>
            </p:cNvPr>
            <p:cNvSpPr/>
            <p:nvPr/>
          </p:nvSpPr>
          <p:spPr>
            <a:xfrm>
              <a:off x="8384841" y="1567443"/>
              <a:ext cx="1813892" cy="96224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rgbClr val="00B0F0"/>
                  </a:solidFill>
                </a:rPr>
                <a:t>Many power measurements </a:t>
              </a:r>
            </a:p>
            <a:p>
              <a:pPr algn="ctr"/>
              <a:r>
                <a:rPr lang="en-US" dirty="0">
                  <a:solidFill>
                    <a:srgbClr val="00B0F0"/>
                  </a:solidFill>
                </a:rPr>
                <a:t>(RSRP)</a:t>
              </a:r>
            </a:p>
          </p:txBody>
        </p:sp>
      </p:grpSp>
      <p:cxnSp>
        <p:nvCxnSpPr>
          <p:cNvPr id="20" name="Straight Arrow Connector 19">
            <a:extLst>
              <a:ext uri="{FF2B5EF4-FFF2-40B4-BE49-F238E27FC236}">
                <a16:creationId xmlns:a16="http://schemas.microsoft.com/office/drawing/2014/main" id="{8EEFBBF6-65DA-4025-B1F7-533ED5951FEC}"/>
              </a:ext>
            </a:extLst>
          </p:cNvPr>
          <p:cNvCxnSpPr>
            <a:cxnSpLocks/>
          </p:cNvCxnSpPr>
          <p:nvPr/>
        </p:nvCxnSpPr>
        <p:spPr>
          <a:xfrm flipV="1">
            <a:off x="9611343" y="3654699"/>
            <a:ext cx="521895" cy="208838"/>
          </a:xfrm>
          <a:prstGeom prst="straightConnector1">
            <a:avLst/>
          </a:prstGeom>
          <a:ln w="53975">
            <a:solidFill>
              <a:srgbClr val="00B05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E8ECB71-A6F4-4056-864E-818BF54122EF}"/>
              </a:ext>
            </a:extLst>
          </p:cNvPr>
          <p:cNvSpPr txBox="1"/>
          <p:nvPr/>
        </p:nvSpPr>
        <p:spPr>
          <a:xfrm>
            <a:off x="10208282" y="2706536"/>
            <a:ext cx="1251368" cy="646331"/>
          </a:xfrm>
          <a:prstGeom prst="rect">
            <a:avLst/>
          </a:prstGeom>
          <a:noFill/>
        </p:spPr>
        <p:txBody>
          <a:bodyPr wrap="none" rtlCol="0">
            <a:spAutoFit/>
          </a:bodyPr>
          <a:lstStyle/>
          <a:p>
            <a:r>
              <a:rPr lang="en-US" dirty="0"/>
              <a:t>Connected </a:t>
            </a:r>
          </a:p>
          <a:p>
            <a:pPr algn="ctr"/>
            <a:r>
              <a:rPr lang="en-US" dirty="0"/>
              <a:t>tower</a:t>
            </a:r>
          </a:p>
        </p:txBody>
      </p:sp>
    </p:spTree>
    <p:extLst>
      <p:ext uri="{BB962C8B-B14F-4D97-AF65-F5344CB8AC3E}">
        <p14:creationId xmlns:p14="http://schemas.microsoft.com/office/powerpoint/2010/main" val="1746566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FA55C-FDA5-304C-B8D2-A62EFD943534}"/>
              </a:ext>
            </a:extLst>
          </p:cNvPr>
          <p:cNvSpPr>
            <a:spLocks noGrp="1"/>
          </p:cNvSpPr>
          <p:nvPr>
            <p:ph type="title"/>
          </p:nvPr>
        </p:nvSpPr>
        <p:spPr/>
        <p:txBody>
          <a:bodyPr/>
          <a:lstStyle/>
          <a:p>
            <a:r>
              <a:rPr lang="en-US" dirty="0"/>
              <a:t>Data generation</a:t>
            </a:r>
          </a:p>
        </p:txBody>
      </p:sp>
      <p:sp>
        <p:nvSpPr>
          <p:cNvPr id="3" name="Content Placeholder 2">
            <a:extLst>
              <a:ext uri="{FF2B5EF4-FFF2-40B4-BE49-F238E27FC236}">
                <a16:creationId xmlns:a16="http://schemas.microsoft.com/office/drawing/2014/main" id="{1086B364-BD01-EE45-A948-157016B05F19}"/>
              </a:ext>
            </a:extLst>
          </p:cNvPr>
          <p:cNvSpPr>
            <a:spLocks noGrp="1"/>
          </p:cNvSpPr>
          <p:nvPr>
            <p:ph idx="1"/>
          </p:nvPr>
        </p:nvSpPr>
        <p:spPr>
          <a:xfrm>
            <a:off x="838200" y="1825625"/>
            <a:ext cx="6288157" cy="4351338"/>
          </a:xfrm>
        </p:spPr>
        <p:txBody>
          <a:bodyPr>
            <a:normAutofit/>
          </a:bodyPr>
          <a:lstStyle/>
          <a:p>
            <a:r>
              <a:rPr lang="en-US" dirty="0"/>
              <a:t>A ray tracing program (Wireless Insite) was used to generate the signal field in a simulated 4km x 4km urban area.</a:t>
            </a:r>
          </a:p>
          <a:p>
            <a:r>
              <a:rPr lang="en-US" dirty="0"/>
              <a:t>Area contains 13 towers (39 base stations)</a:t>
            </a:r>
          </a:p>
          <a:p>
            <a:endParaRPr lang="en-US" dirty="0"/>
          </a:p>
        </p:txBody>
      </p:sp>
      <p:pic>
        <p:nvPicPr>
          <p:cNvPr id="4" name="2020-11-10 01-28-28">
            <a:hlinkClick r:id="" action="ppaction://media"/>
            <a:extLst>
              <a:ext uri="{FF2B5EF4-FFF2-40B4-BE49-F238E27FC236}">
                <a16:creationId xmlns:a16="http://schemas.microsoft.com/office/drawing/2014/main" id="{6499852B-EDB8-41AE-B66F-A6312B45082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901" t="4800" r="2405" b="2423"/>
          <a:stretch>
            <a:fillRect/>
          </a:stretch>
        </p:blipFill>
        <p:spPr>
          <a:xfrm>
            <a:off x="7687734" y="452966"/>
            <a:ext cx="4178738" cy="2404534"/>
          </a:xfrm>
          <a:prstGeom prst="rect">
            <a:avLst/>
          </a:prstGeom>
        </p:spPr>
      </p:pic>
      <p:pic>
        <p:nvPicPr>
          <p:cNvPr id="6" name="Picture 5">
            <a:extLst>
              <a:ext uri="{FF2B5EF4-FFF2-40B4-BE49-F238E27FC236}">
                <a16:creationId xmlns:a16="http://schemas.microsoft.com/office/drawing/2014/main" id="{5FF23DAB-E711-471A-92AF-FEA921163F04}"/>
              </a:ext>
            </a:extLst>
          </p:cNvPr>
          <p:cNvPicPr>
            <a:picLocks noChangeAspect="1"/>
          </p:cNvPicPr>
          <p:nvPr/>
        </p:nvPicPr>
        <p:blipFill rotWithShape="1">
          <a:blip r:embed="rId6"/>
          <a:srcRect l="21493" r="19757"/>
          <a:stretch/>
        </p:blipFill>
        <p:spPr>
          <a:xfrm>
            <a:off x="7780867" y="2980266"/>
            <a:ext cx="3755919" cy="3457855"/>
          </a:xfrm>
          <a:prstGeom prst="rect">
            <a:avLst/>
          </a:prstGeom>
        </p:spPr>
      </p:pic>
    </p:spTree>
    <p:extLst>
      <p:ext uri="{BB962C8B-B14F-4D97-AF65-F5344CB8AC3E}">
        <p14:creationId xmlns:p14="http://schemas.microsoft.com/office/powerpoint/2010/main" val="324748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10B3-2D30-CC4A-930A-931038A29017}"/>
              </a:ext>
            </a:extLst>
          </p:cNvPr>
          <p:cNvSpPr>
            <a:spLocks noGrp="1"/>
          </p:cNvSpPr>
          <p:nvPr>
            <p:ph type="title"/>
          </p:nvPr>
        </p:nvSpPr>
        <p:spPr/>
        <p:txBody>
          <a:bodyPr/>
          <a:lstStyle/>
          <a:p>
            <a:r>
              <a:rPr lang="en-US" dirty="0"/>
              <a:t>Data generation</a:t>
            </a:r>
          </a:p>
        </p:txBody>
      </p:sp>
      <p:sp>
        <p:nvSpPr>
          <p:cNvPr id="3" name="Content Placeholder 2">
            <a:extLst>
              <a:ext uri="{FF2B5EF4-FFF2-40B4-BE49-F238E27FC236}">
                <a16:creationId xmlns:a16="http://schemas.microsoft.com/office/drawing/2014/main" id="{8A4355DA-3D4B-234F-91F5-F8C2873DFB06}"/>
              </a:ext>
            </a:extLst>
          </p:cNvPr>
          <p:cNvSpPr>
            <a:spLocks noGrp="1"/>
          </p:cNvSpPr>
          <p:nvPr>
            <p:ph idx="1"/>
          </p:nvPr>
        </p:nvSpPr>
        <p:spPr>
          <a:xfrm>
            <a:off x="838200" y="1825625"/>
            <a:ext cx="5846805" cy="4351338"/>
          </a:xfrm>
        </p:spPr>
        <p:txBody>
          <a:bodyPr/>
          <a:lstStyle/>
          <a:p>
            <a:r>
              <a:rPr lang="en-US" dirty="0"/>
              <a:t>We had only the cellphone tower locations in the area. The coverage of the area near the boundary is not clear. </a:t>
            </a:r>
          </a:p>
          <a:p>
            <a:r>
              <a:rPr lang="en-US" dirty="0"/>
              <a:t>We only simulate the signal field within 2km x 2km area centered at the base of each tower. </a:t>
            </a:r>
          </a:p>
          <a:p>
            <a:pPr marL="0" indent="0">
              <a:buNone/>
            </a:pPr>
            <a:endParaRPr lang="en-US" dirty="0"/>
          </a:p>
          <a:p>
            <a:endParaRPr lang="en-US" dirty="0"/>
          </a:p>
        </p:txBody>
      </p:sp>
      <p:pic>
        <p:nvPicPr>
          <p:cNvPr id="5" name="Picture 4" descr="Chart, map&#10;&#10;Description automatically generated">
            <a:extLst>
              <a:ext uri="{FF2B5EF4-FFF2-40B4-BE49-F238E27FC236}">
                <a16:creationId xmlns:a16="http://schemas.microsoft.com/office/drawing/2014/main" id="{87585A2E-F23A-F747-B409-968B28CDB50F}"/>
              </a:ext>
            </a:extLst>
          </p:cNvPr>
          <p:cNvPicPr>
            <a:picLocks noChangeAspect="1"/>
          </p:cNvPicPr>
          <p:nvPr/>
        </p:nvPicPr>
        <p:blipFill>
          <a:blip r:embed="rId3"/>
          <a:stretch>
            <a:fillRect/>
          </a:stretch>
        </p:blipFill>
        <p:spPr>
          <a:xfrm>
            <a:off x="7848208" y="3550749"/>
            <a:ext cx="3804214" cy="3307251"/>
          </a:xfrm>
          <a:prstGeom prst="rect">
            <a:avLst/>
          </a:prstGeom>
        </p:spPr>
      </p:pic>
      <p:pic>
        <p:nvPicPr>
          <p:cNvPr id="7" name="Picture 6" descr="Chart&#10;&#10;Description automatically generated">
            <a:extLst>
              <a:ext uri="{FF2B5EF4-FFF2-40B4-BE49-F238E27FC236}">
                <a16:creationId xmlns:a16="http://schemas.microsoft.com/office/drawing/2014/main" id="{8D5F1D93-8272-7545-94D9-585BEAD7BA61}"/>
              </a:ext>
            </a:extLst>
          </p:cNvPr>
          <p:cNvPicPr>
            <a:picLocks noChangeAspect="1"/>
          </p:cNvPicPr>
          <p:nvPr/>
        </p:nvPicPr>
        <p:blipFill>
          <a:blip r:embed="rId4"/>
          <a:stretch>
            <a:fillRect/>
          </a:stretch>
        </p:blipFill>
        <p:spPr>
          <a:xfrm>
            <a:off x="7358917" y="121749"/>
            <a:ext cx="4409668" cy="3307251"/>
          </a:xfrm>
          <a:prstGeom prst="rect">
            <a:avLst/>
          </a:prstGeom>
        </p:spPr>
      </p:pic>
    </p:spTree>
    <p:extLst>
      <p:ext uri="{BB962C8B-B14F-4D97-AF65-F5344CB8AC3E}">
        <p14:creationId xmlns:p14="http://schemas.microsoft.com/office/powerpoint/2010/main" val="429698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19AE7-5C1E-4F33-ABDD-3BACBE5B168A}"/>
              </a:ext>
            </a:extLst>
          </p:cNvPr>
          <p:cNvSpPr>
            <a:spLocks noGrp="1"/>
          </p:cNvSpPr>
          <p:nvPr>
            <p:ph type="title"/>
          </p:nvPr>
        </p:nvSpPr>
        <p:spPr/>
        <p:txBody>
          <a:bodyPr/>
          <a:lstStyle/>
          <a:p>
            <a:r>
              <a:rPr lang="en-US" dirty="0"/>
              <a:t>The Distance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73E1-8290-4E9B-BF68-2071B0A6BDA2}"/>
                  </a:ext>
                </a:extLst>
              </p:cNvPr>
              <p:cNvSpPr>
                <a:spLocks noGrp="1"/>
              </p:cNvSpPr>
              <p:nvPr>
                <p:ph idx="1"/>
              </p:nvPr>
            </p:nvSpPr>
            <p:spPr/>
            <p:txBody>
              <a:bodyPr>
                <a:normAutofit/>
              </a:bodyPr>
              <a:lstStyle/>
              <a:p>
                <a:r>
                  <a:rPr lang="en-US" dirty="0"/>
                  <a:t>A simple heuristic. First get an initial estimate, then improve it based on RSRP </a:t>
                </a:r>
              </a:p>
              <a:p>
                <a:r>
                  <a:rPr lang="en-US" dirty="0"/>
                  <a:t>The initial estimate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𝐷</m:t>
                        </m:r>
                      </m:e>
                    </m:acc>
                  </m:oMath>
                </a14:m>
                <a:r>
                  <a:rPr lang="en-US" dirty="0"/>
                  <a:t>)</a:t>
                </a:r>
              </a:p>
              <a:p>
                <a:pPr lvl="1"/>
                <a:r>
                  <a:rPr lang="en-US" dirty="0"/>
                  <a:t>Based on </a:t>
                </a:r>
                <a:r>
                  <a:rPr lang="en-US" dirty="0" err="1"/>
                  <a:t>Tadv</a:t>
                </a:r>
                <a:r>
                  <a:rPr lang="en-US" dirty="0"/>
                  <a:t> and </a:t>
                </a:r>
                <a:r>
                  <a:rPr lang="en-US" dirty="0" err="1"/>
                  <a:t>AoA</a:t>
                </a:r>
                <a:r>
                  <a:rPr lang="en-US" dirty="0"/>
                  <a:t>, visualizing the signal path  as a triangle</a:t>
                </a:r>
              </a:p>
              <a:p>
                <a:endParaRPr lang="en-US" dirty="0"/>
              </a:p>
            </p:txBody>
          </p:sp>
        </mc:Choice>
        <mc:Fallback xmlns="">
          <p:sp>
            <p:nvSpPr>
              <p:cNvPr id="3" name="Content Placeholder 2">
                <a:extLst>
                  <a:ext uri="{FF2B5EF4-FFF2-40B4-BE49-F238E27FC236}">
                    <a16:creationId xmlns:a16="http://schemas.microsoft.com/office/drawing/2014/main" id="{865F73E1-8290-4E9B-BF68-2071B0A6BDA2}"/>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0B99B6B5-79E6-415E-BED0-7BF06F31229E}"/>
              </a:ext>
            </a:extLst>
          </p:cNvPr>
          <p:cNvGrpSpPr/>
          <p:nvPr/>
        </p:nvGrpSpPr>
        <p:grpSpPr>
          <a:xfrm>
            <a:off x="3594755" y="3692573"/>
            <a:ext cx="4413068" cy="2729472"/>
            <a:chOff x="3594755" y="3692573"/>
            <a:chExt cx="4413068" cy="2729472"/>
          </a:xfrm>
        </p:grpSpPr>
        <p:pic>
          <p:nvPicPr>
            <p:cNvPr id="6" name="Picture 2" descr="Cellphone Tower Network - Free vector graphic on Pixabay">
              <a:extLst>
                <a:ext uri="{FF2B5EF4-FFF2-40B4-BE49-F238E27FC236}">
                  <a16:creationId xmlns:a16="http://schemas.microsoft.com/office/drawing/2014/main" id="{B8465499-8186-4275-BF59-002F76E07E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755" y="3692573"/>
              <a:ext cx="1129645" cy="22592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an Walking Person - Free vector graphic on Pixabay">
              <a:extLst>
                <a:ext uri="{FF2B5EF4-FFF2-40B4-BE49-F238E27FC236}">
                  <a16:creationId xmlns:a16="http://schemas.microsoft.com/office/drawing/2014/main" id="{7AA307F3-8C35-4D0B-A22A-6ED55826F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096000" y="5495825"/>
              <a:ext cx="526868" cy="456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n Walking Person - Free vector graphic on Pixabay">
              <a:extLst>
                <a:ext uri="{FF2B5EF4-FFF2-40B4-BE49-F238E27FC236}">
                  <a16:creationId xmlns:a16="http://schemas.microsoft.com/office/drawing/2014/main" id="{821B6E4B-5036-4DC5-AFDA-E9ABAF2B1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480955" y="5495825"/>
              <a:ext cx="526868" cy="456036"/>
            </a:xfrm>
            <a:prstGeom prst="rect">
              <a:avLst/>
            </a:prstGeom>
            <a:noFill/>
            <a:extLst>
              <a:ext uri="{909E8E84-426E-40DD-AFC4-6F175D3DCCD1}">
                <a14:hiddenFill xmlns:a14="http://schemas.microsoft.com/office/drawing/2010/main">
                  <a:solidFill>
                    <a:srgbClr val="FFFFFF"/>
                  </a:solidFill>
                </a14:hiddenFill>
              </a:ext>
            </a:extLst>
          </p:spPr>
        </p:pic>
        <p:sp>
          <p:nvSpPr>
            <p:cNvPr id="9" name="Isosceles Triangle 8">
              <a:extLst>
                <a:ext uri="{FF2B5EF4-FFF2-40B4-BE49-F238E27FC236}">
                  <a16:creationId xmlns:a16="http://schemas.microsoft.com/office/drawing/2014/main" id="{CF34C0D2-FC99-4635-A71D-640CEEFDF1A5}"/>
                </a:ext>
              </a:extLst>
            </p:cNvPr>
            <p:cNvSpPr/>
            <p:nvPr/>
          </p:nvSpPr>
          <p:spPr>
            <a:xfrm>
              <a:off x="4177936" y="4245429"/>
              <a:ext cx="2219452" cy="1576251"/>
            </a:xfrm>
            <a:prstGeom prst="triangle">
              <a:avLst>
                <a:gd name="adj" fmla="val 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0B58B54F-2972-4266-8FC1-53A033F38461}"/>
                </a:ext>
              </a:extLst>
            </p:cNvPr>
            <p:cNvSpPr/>
            <p:nvPr/>
          </p:nvSpPr>
          <p:spPr>
            <a:xfrm>
              <a:off x="4177935" y="4253362"/>
              <a:ext cx="3575091" cy="1576251"/>
            </a:xfrm>
            <a:prstGeom prst="triangle">
              <a:avLst>
                <a:gd name="adj" fmla="val 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29B9CA6B-3A66-46C8-999D-3822E9F3AFDF}"/>
                </a:ext>
              </a:extLst>
            </p:cNvPr>
            <p:cNvCxnSpPr>
              <a:cxnSpLocks/>
            </p:cNvCxnSpPr>
            <p:nvPr/>
          </p:nvCxnSpPr>
          <p:spPr>
            <a:xfrm flipV="1">
              <a:off x="6359434" y="6054725"/>
              <a:ext cx="144008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ADB76EB-DEE7-4BDB-ADBD-CF72BCF37E25}"/>
                    </a:ext>
                  </a:extLst>
                </p:cNvPr>
                <p:cNvSpPr txBox="1"/>
                <p:nvPr/>
              </p:nvSpPr>
              <p:spPr>
                <a:xfrm>
                  <a:off x="7007172" y="6137608"/>
                  <a:ext cx="219932"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𝐷</m:t>
                            </m:r>
                          </m:e>
                        </m:acc>
                      </m:oMath>
                    </m:oMathPara>
                  </a14:m>
                  <a:endParaRPr lang="en-US" dirty="0"/>
                </a:p>
              </p:txBody>
            </p:sp>
          </mc:Choice>
          <mc:Fallback xmlns="">
            <p:sp>
              <p:nvSpPr>
                <p:cNvPr id="16" name="TextBox 15">
                  <a:extLst>
                    <a:ext uri="{FF2B5EF4-FFF2-40B4-BE49-F238E27FC236}">
                      <a16:creationId xmlns:a16="http://schemas.microsoft.com/office/drawing/2014/main" id="{2ADB76EB-DEE7-4BDB-ADBD-CF72BCF37E25}"/>
                    </a:ext>
                  </a:extLst>
                </p:cNvPr>
                <p:cNvSpPr txBox="1">
                  <a:spLocks noRot="1" noChangeAspect="1" noMove="1" noResize="1" noEditPoints="1" noAdjustHandles="1" noChangeArrowheads="1" noChangeShapeType="1" noTextEdit="1"/>
                </p:cNvSpPr>
                <p:nvPr/>
              </p:nvSpPr>
              <p:spPr>
                <a:xfrm>
                  <a:off x="7007172" y="6137608"/>
                  <a:ext cx="219932" cy="284437"/>
                </a:xfrm>
                <a:prstGeom prst="rect">
                  <a:avLst/>
                </a:prstGeom>
                <a:blipFill>
                  <a:blip r:embed="rId6"/>
                  <a:stretch>
                    <a:fillRect l="-24324" t="-19565" r="-48649" b="-8696"/>
                  </a:stretch>
                </a:blipFill>
              </p:spPr>
              <p:txBody>
                <a:bodyPr/>
                <a:lstStyle/>
                <a:p>
                  <a:r>
                    <a:rPr lang="en-US">
                      <a:noFill/>
                    </a:rPr>
                    <a:t> </a:t>
                  </a:r>
                </a:p>
              </p:txBody>
            </p:sp>
          </mc:Fallback>
        </mc:AlternateContent>
        <p:sp>
          <p:nvSpPr>
            <p:cNvPr id="18" name="Arc 17">
              <a:extLst>
                <a:ext uri="{FF2B5EF4-FFF2-40B4-BE49-F238E27FC236}">
                  <a16:creationId xmlns:a16="http://schemas.microsoft.com/office/drawing/2014/main" id="{E0832894-C5E3-4BB8-99E2-689AA38741B9}"/>
                </a:ext>
              </a:extLst>
            </p:cNvPr>
            <p:cNvSpPr/>
            <p:nvPr/>
          </p:nvSpPr>
          <p:spPr>
            <a:xfrm rot="4756637">
              <a:off x="4109897" y="4303254"/>
              <a:ext cx="431800" cy="346408"/>
            </a:xfrm>
            <a:prstGeom prst="arc">
              <a:avLst>
                <a:gd name="adj1" fmla="val 16833927"/>
                <a:gd name="adj2" fmla="val 116219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5F3F67F1-DCB8-45A7-9ED2-1C8859A06136}"/>
                </a:ext>
              </a:extLst>
            </p:cNvPr>
            <p:cNvSpPr/>
            <p:nvPr/>
          </p:nvSpPr>
          <p:spPr>
            <a:xfrm rot="4756637">
              <a:off x="4279061" y="4302809"/>
              <a:ext cx="550353" cy="739774"/>
            </a:xfrm>
            <a:prstGeom prst="arc">
              <a:avLst>
                <a:gd name="adj1" fmla="val 15698075"/>
                <a:gd name="adj2" fmla="val 247320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820D3DC7-4ED2-44AC-8341-95283F446D2B}"/>
                    </a:ext>
                  </a:extLst>
                </p:cNvPr>
                <p:cNvSpPr/>
                <p:nvPr/>
              </p:nvSpPr>
              <p:spPr>
                <a:xfrm>
                  <a:off x="4679139" y="4776284"/>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20" name="Rectangle 19">
                  <a:extLst>
                    <a:ext uri="{FF2B5EF4-FFF2-40B4-BE49-F238E27FC236}">
                      <a16:creationId xmlns:a16="http://schemas.microsoft.com/office/drawing/2014/main" id="{820D3DC7-4ED2-44AC-8341-95283F446D2B}"/>
                    </a:ext>
                  </a:extLst>
                </p:cNvPr>
                <p:cNvSpPr>
                  <a:spLocks noRot="1" noChangeAspect="1" noMove="1" noResize="1" noEditPoints="1" noAdjustHandles="1" noChangeArrowheads="1" noChangeShapeType="1" noTextEdit="1"/>
                </p:cNvSpPr>
                <p:nvPr/>
              </p:nvSpPr>
              <p:spPr>
                <a:xfrm>
                  <a:off x="4679139" y="4776284"/>
                  <a:ext cx="46128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3AD2001-02D1-4F99-8132-F30C65CF5318}"/>
                    </a:ext>
                  </a:extLst>
                </p:cNvPr>
                <p:cNvSpPr/>
                <p:nvPr/>
              </p:nvSpPr>
              <p:spPr>
                <a:xfrm>
                  <a:off x="4343574" y="4504848"/>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21" name="Rectangle 20">
                  <a:extLst>
                    <a:ext uri="{FF2B5EF4-FFF2-40B4-BE49-F238E27FC236}">
                      <a16:creationId xmlns:a16="http://schemas.microsoft.com/office/drawing/2014/main" id="{33AD2001-02D1-4F99-8132-F30C65CF5318}"/>
                    </a:ext>
                  </a:extLst>
                </p:cNvPr>
                <p:cNvSpPr>
                  <a:spLocks noRot="1" noChangeAspect="1" noMove="1" noResize="1" noEditPoints="1" noAdjustHandles="1" noChangeArrowheads="1" noChangeShapeType="1" noTextEdit="1"/>
                </p:cNvSpPr>
                <p:nvPr/>
              </p:nvSpPr>
              <p:spPr>
                <a:xfrm>
                  <a:off x="4343574" y="4504848"/>
                  <a:ext cx="46660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F1A927C-EA97-4345-BFCA-5EAEF0D618C4}"/>
                    </a:ext>
                  </a:extLst>
                </p:cNvPr>
                <p:cNvSpPr txBox="1"/>
                <p:nvPr/>
              </p:nvSpPr>
              <p:spPr>
                <a:xfrm>
                  <a:off x="5747934" y="4664222"/>
                  <a:ext cx="4028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en-US" dirty="0"/>
                              <m:t>𝛄</m:t>
                            </m:r>
                          </m:e>
                          <m:sub>
                            <m:r>
                              <a:rPr lang="en-US" b="0" i="1" smtClean="0">
                                <a:latin typeface="Cambria Math" panose="02040503050406030204" pitchFamily="18" charset="0"/>
                              </a:rPr>
                              <m:t>1</m:t>
                            </m:r>
                          </m:sub>
                        </m:sSub>
                        <m:r>
                          <m:rPr>
                            <m:nor/>
                          </m:rPr>
                          <a:rPr lang="en-US"/>
                          <m:t>𝜁</m:t>
                        </m:r>
                      </m:oMath>
                    </m:oMathPara>
                  </a14:m>
                  <a:endParaRPr lang="en-US" dirty="0"/>
                </a:p>
              </p:txBody>
            </p:sp>
          </mc:Choice>
          <mc:Fallback xmlns="">
            <p:sp>
              <p:nvSpPr>
                <p:cNvPr id="22" name="TextBox 21">
                  <a:extLst>
                    <a:ext uri="{FF2B5EF4-FFF2-40B4-BE49-F238E27FC236}">
                      <a16:creationId xmlns:a16="http://schemas.microsoft.com/office/drawing/2014/main" id="{4F1A927C-EA97-4345-BFCA-5EAEF0D618C4}"/>
                    </a:ext>
                  </a:extLst>
                </p:cNvPr>
                <p:cNvSpPr txBox="1">
                  <a:spLocks noRot="1" noChangeAspect="1" noMove="1" noResize="1" noEditPoints="1" noAdjustHandles="1" noChangeArrowheads="1" noChangeShapeType="1" noTextEdit="1"/>
                </p:cNvSpPr>
                <p:nvPr/>
              </p:nvSpPr>
              <p:spPr>
                <a:xfrm>
                  <a:off x="5747934" y="4664222"/>
                  <a:ext cx="402803" cy="276999"/>
                </a:xfrm>
                <a:prstGeom prst="rect">
                  <a:avLst/>
                </a:prstGeom>
                <a:blipFill>
                  <a:blip r:embed="rId9"/>
                  <a:stretch>
                    <a:fillRect l="-13636" r="-18182"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78BCE1B-B665-486E-B5F4-B5260CA9FB29}"/>
                    </a:ext>
                  </a:extLst>
                </p:cNvPr>
                <p:cNvSpPr txBox="1"/>
                <p:nvPr/>
              </p:nvSpPr>
              <p:spPr>
                <a:xfrm>
                  <a:off x="5307580" y="5254449"/>
                  <a:ext cx="4081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en-US" dirty="0"/>
                              <m:t>𝛄</m:t>
                            </m:r>
                          </m:e>
                          <m:sub>
                            <m:r>
                              <a:rPr lang="en-US" b="0" i="1" smtClean="0">
                                <a:latin typeface="Cambria Math" panose="02040503050406030204" pitchFamily="18" charset="0"/>
                              </a:rPr>
                              <m:t>2</m:t>
                            </m:r>
                          </m:sub>
                        </m:sSub>
                        <m:r>
                          <m:rPr>
                            <m:nor/>
                          </m:rPr>
                          <a:rPr lang="en-US"/>
                          <m:t>𝜁</m:t>
                        </m:r>
                      </m:oMath>
                    </m:oMathPara>
                  </a14:m>
                  <a:endParaRPr lang="en-US" dirty="0"/>
                </a:p>
              </p:txBody>
            </p:sp>
          </mc:Choice>
          <mc:Fallback xmlns="">
            <p:sp>
              <p:nvSpPr>
                <p:cNvPr id="24" name="TextBox 23">
                  <a:extLst>
                    <a:ext uri="{FF2B5EF4-FFF2-40B4-BE49-F238E27FC236}">
                      <a16:creationId xmlns:a16="http://schemas.microsoft.com/office/drawing/2014/main" id="{778BCE1B-B665-486E-B5F4-B5260CA9FB29}"/>
                    </a:ext>
                  </a:extLst>
                </p:cNvPr>
                <p:cNvSpPr txBox="1">
                  <a:spLocks noRot="1" noChangeAspect="1" noMove="1" noResize="1" noEditPoints="1" noAdjustHandles="1" noChangeArrowheads="1" noChangeShapeType="1" noTextEdit="1"/>
                </p:cNvSpPr>
                <p:nvPr/>
              </p:nvSpPr>
              <p:spPr>
                <a:xfrm>
                  <a:off x="5307580" y="5254449"/>
                  <a:ext cx="408125" cy="276999"/>
                </a:xfrm>
                <a:prstGeom prst="rect">
                  <a:avLst/>
                </a:prstGeom>
                <a:blipFill>
                  <a:blip r:embed="rId10"/>
                  <a:stretch>
                    <a:fillRect l="-13433" r="-17910" b="-3333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B013052-A252-40BD-8157-84A012A9BE67}"/>
                  </a:ext>
                </a:extLst>
              </p:cNvPr>
              <p:cNvSpPr txBox="1"/>
              <p:nvPr/>
            </p:nvSpPr>
            <p:spPr>
              <a:xfrm>
                <a:off x="7396566" y="4597181"/>
                <a:ext cx="4043011" cy="612412"/>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𝐷</m:t>
                        </m:r>
                      </m:e>
                    </m:acc>
                  </m:oMath>
                </a14:m>
                <a:r>
                  <a:rPr lang="en-US" dirty="0"/>
                  <a:t> =</a:t>
                </a:r>
                <a14:m>
                  <m:oMath xmlns:m="http://schemas.openxmlformats.org/officeDocument/2006/math">
                    <m:r>
                      <a:rPr lang="en-US" b="0" i="0" dirty="0" smtClean="0">
                        <a:latin typeface="Cambria Math" panose="02040503050406030204" pitchFamily="18" charset="0"/>
                      </a:rPr>
                      <m:t>    </m:t>
                    </m:r>
                    <m:rad>
                      <m:radPr>
                        <m:degHide m:val="on"/>
                        <m:ctrlPr>
                          <a:rPr lang="en-US" i="1" dirty="0" smtClean="0">
                            <a:latin typeface="Cambria Math" panose="02040503050406030204" pitchFamily="18" charset="0"/>
                          </a:rPr>
                        </m:ctrlPr>
                      </m:radPr>
                      <m:deg/>
                      <m:e>
                        <m:sSubSup>
                          <m:sSubSupPr>
                            <m:ctrlPr>
                              <a:rPr lang="en-US" i="1">
                                <a:latin typeface="Cambria Math" panose="02040503050406030204" pitchFamily="18" charset="0"/>
                              </a:rPr>
                            </m:ctrlPr>
                          </m:sSubSupPr>
                          <m:e>
                            <m:r>
                              <m:rPr>
                                <m:nor/>
                              </m:rPr>
                              <a:rPr lang="en-US">
                                <a:latin typeface="Cambria Math" panose="02040503050406030204" pitchFamily="18" charset="0"/>
                              </a:rPr>
                              <m:t>[</m:t>
                            </m:r>
                            <m:r>
                              <m:rPr>
                                <m:nor/>
                              </m:rPr>
                              <a:rPr lang="en-US" dirty="0"/>
                              <m:t>𝛄</m:t>
                            </m:r>
                          </m:e>
                          <m:sub>
                            <m:r>
                              <a:rPr lang="en-US" i="1">
                                <a:latin typeface="Cambria Math" panose="02040503050406030204" pitchFamily="18" charset="0"/>
                              </a:rPr>
                              <m:t>1</m:t>
                            </m:r>
                          </m:sub>
                          <m:sup>
                            <m:r>
                              <a:rPr lang="en-US" i="1">
                                <a:latin typeface="Cambria Math" panose="02040503050406030204" pitchFamily="18" charset="0"/>
                              </a:rPr>
                              <m:t>2 </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m:rPr>
                                <m:nor/>
                              </m:rPr>
                              <a:rPr lang="en-US" dirty="0"/>
                              <m:t>𝛄</m:t>
                            </m:r>
                          </m:e>
                          <m:sub>
                            <m:r>
                              <a:rPr lang="en-US" i="1" dirty="0">
                                <a:latin typeface="Cambria Math" panose="02040503050406030204" pitchFamily="18" charset="0"/>
                              </a:rPr>
                              <m:t>2</m:t>
                            </m:r>
                          </m:sub>
                          <m:sup>
                            <m:r>
                              <a:rPr lang="en-US" i="1">
                                <a:latin typeface="Cambria Math" panose="02040503050406030204" pitchFamily="18" charset="0"/>
                              </a:rPr>
                              <m:t>2 </m:t>
                            </m:r>
                          </m:sup>
                        </m:sSubSup>
                        <m:r>
                          <a:rPr lang="en-US" i="1">
                            <a:latin typeface="Cambria Math" panose="02040503050406030204" pitchFamily="18" charset="0"/>
                          </a:rPr>
                          <m:t> −2</m:t>
                        </m:r>
                        <m:sSub>
                          <m:sSubPr>
                            <m:ctrlPr>
                              <a:rPr lang="en-US" i="1">
                                <a:latin typeface="Cambria Math" panose="02040503050406030204" pitchFamily="18" charset="0"/>
                              </a:rPr>
                            </m:ctrlPr>
                          </m:sSubPr>
                          <m:e>
                            <m:r>
                              <m:rPr>
                                <m:nor/>
                              </m:rPr>
                              <a:rPr lang="en-US" dirty="0"/>
                              <m:t>𝛄</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nor/>
                                  </m:rPr>
                                  <a:rPr lang="en-US" dirty="0"/>
                                  <m:t>𝛄</m:t>
                                </m:r>
                              </m:e>
                              <m:sub>
                                <m:r>
                                  <a:rPr lang="en-US" i="1">
                                    <a:latin typeface="Cambria Math" panose="02040503050406030204" pitchFamily="18" charset="0"/>
                                  </a:rPr>
                                  <m:t>2</m:t>
                                </m:r>
                              </m:sub>
                            </m:sSub>
                            <m:r>
                              <m:rPr>
                                <m:sty m:val="p"/>
                              </m:rPr>
                              <a:rPr lang="en-US">
                                <a:latin typeface="Cambria Math" panose="02040503050406030204" pitchFamily="18" charset="0"/>
                              </a:rPr>
                              <m:t>cos</m:t>
                            </m:r>
                          </m:fName>
                          <m:e>
                            <m:sSub>
                              <m:sSubPr>
                                <m:ctrlPr>
                                  <a:rPr lang="el-GR" i="1">
                                    <a:latin typeface="Cambria Math" panose="02040503050406030204" pitchFamily="18" charset="0"/>
                                  </a:rPr>
                                </m:ctrlPr>
                              </m:sSubPr>
                              <m:e>
                                <m:r>
                                  <a:rPr lang="en-US" i="1">
                                    <a:latin typeface="Cambria Math" panose="02040503050406030204" pitchFamily="18" charset="0"/>
                                  </a:rPr>
                                  <m:t>(</m:t>
                                </m:r>
                                <m:r>
                                  <a:rPr lang="el-GR" i="1">
                                    <a:latin typeface="Cambria Math" panose="02040503050406030204" pitchFamily="18" charset="0"/>
                                  </a:rPr>
                                  <m:t>𝜃</m:t>
                                </m:r>
                              </m:e>
                              <m:sub>
                                <m:r>
                                  <a:rPr lang="en-US" i="1">
                                    <a:latin typeface="Cambria Math" panose="02040503050406030204" pitchFamily="18" charset="0"/>
                                  </a:rPr>
                                  <m:t>1</m:t>
                                </m:r>
                              </m:sub>
                            </m:sSub>
                            <m:r>
                              <m:rPr>
                                <m:nor/>
                              </m:rPr>
                              <a:rPr lang="en-US">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𝜃</m:t>
                                </m:r>
                              </m:e>
                              <m:sub>
                                <m:r>
                                  <a:rPr lang="en-US" i="1">
                                    <a:latin typeface="Cambria Math" panose="02040503050406030204" pitchFamily="18" charset="0"/>
                                  </a:rPr>
                                  <m:t>2</m:t>
                                </m:r>
                              </m:sub>
                            </m:sSub>
                            <m:r>
                              <a:rPr lang="en-US" i="1">
                                <a:latin typeface="Cambria Math" panose="02040503050406030204" pitchFamily="18" charset="0"/>
                              </a:rPr>
                              <m:t>)</m:t>
                            </m:r>
                            <m:r>
                              <m:rPr>
                                <m:nor/>
                              </m:rPr>
                              <a:rPr lang="en-US" dirty="0"/>
                              <m:t> ]</m:t>
                            </m:r>
                            <m:r>
                              <m:rPr>
                                <m:nor/>
                              </m:rPr>
                              <a:rPr lang="en-US"/>
                              <m:t>𝜁</m:t>
                            </m:r>
                          </m:e>
                        </m:func>
                      </m:e>
                    </m:rad>
                  </m:oMath>
                </a14:m>
                <a:endParaRPr lang="en-US" dirty="0"/>
              </a:p>
              <a:p>
                <a:pPr algn="ctr"/>
                <a:endParaRPr lang="en-US" dirty="0"/>
              </a:p>
            </p:txBody>
          </p:sp>
        </mc:Choice>
        <mc:Fallback xmlns="">
          <p:sp>
            <p:nvSpPr>
              <p:cNvPr id="25" name="TextBox 24">
                <a:extLst>
                  <a:ext uri="{FF2B5EF4-FFF2-40B4-BE49-F238E27FC236}">
                    <a16:creationId xmlns:a16="http://schemas.microsoft.com/office/drawing/2014/main" id="{2B013052-A252-40BD-8157-84A012A9BE67}"/>
                  </a:ext>
                </a:extLst>
              </p:cNvPr>
              <p:cNvSpPr txBox="1">
                <a:spLocks noRot="1" noChangeAspect="1" noMove="1" noResize="1" noEditPoints="1" noAdjustHandles="1" noChangeArrowheads="1" noChangeShapeType="1" noTextEdit="1"/>
              </p:cNvSpPr>
              <p:nvPr/>
            </p:nvSpPr>
            <p:spPr>
              <a:xfrm>
                <a:off x="7396566" y="4597181"/>
                <a:ext cx="4043011" cy="612412"/>
              </a:xfrm>
              <a:prstGeom prst="rect">
                <a:avLst/>
              </a:prstGeom>
              <a:blipFill>
                <a:blip r:embed="rId11"/>
                <a:stretch>
                  <a:fillRect t="-1942"/>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2670BA62-4397-4DE3-81D1-717422B07CE5}"/>
              </a:ext>
            </a:extLst>
          </p:cNvPr>
          <p:cNvCxnSpPr/>
          <p:nvPr/>
        </p:nvCxnSpPr>
        <p:spPr>
          <a:xfrm>
            <a:off x="4177935" y="4245429"/>
            <a:ext cx="2181499" cy="1576251"/>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0" name="Straight Connector 29">
            <a:extLst>
              <a:ext uri="{FF2B5EF4-FFF2-40B4-BE49-F238E27FC236}">
                <a16:creationId xmlns:a16="http://schemas.microsoft.com/office/drawing/2014/main" id="{D88B0474-06B0-4381-8B60-B5D9293B077B}"/>
              </a:ext>
            </a:extLst>
          </p:cNvPr>
          <p:cNvCxnSpPr>
            <a:cxnSpLocks/>
            <a:endCxn id="10" idx="4"/>
          </p:cNvCxnSpPr>
          <p:nvPr/>
        </p:nvCxnSpPr>
        <p:spPr>
          <a:xfrm>
            <a:off x="4154342" y="4234872"/>
            <a:ext cx="3598684" cy="1594741"/>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ACBA7C33-522E-49E1-AAEE-395E66414EDA}"/>
              </a:ext>
            </a:extLst>
          </p:cNvPr>
          <p:cNvCxnSpPr>
            <a:cxnSpLocks/>
            <a:stCxn id="9" idx="4"/>
            <a:endCxn id="10" idx="4"/>
          </p:cNvCxnSpPr>
          <p:nvPr/>
        </p:nvCxnSpPr>
        <p:spPr>
          <a:xfrm>
            <a:off x="6397388" y="5821680"/>
            <a:ext cx="1355638" cy="7933"/>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64721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19AE7-5C1E-4F33-ABDD-3BACBE5B168A}"/>
              </a:ext>
            </a:extLst>
          </p:cNvPr>
          <p:cNvSpPr>
            <a:spLocks noGrp="1"/>
          </p:cNvSpPr>
          <p:nvPr>
            <p:ph type="title"/>
          </p:nvPr>
        </p:nvSpPr>
        <p:spPr/>
        <p:txBody>
          <a:bodyPr/>
          <a:lstStyle/>
          <a:p>
            <a:r>
              <a:rPr lang="en-US" dirty="0"/>
              <a:t>The Distance Estimation</a:t>
            </a:r>
          </a:p>
        </p:txBody>
      </p:sp>
      <p:sp>
        <p:nvSpPr>
          <p:cNvPr id="3" name="Content Placeholder 2">
            <a:extLst>
              <a:ext uri="{FF2B5EF4-FFF2-40B4-BE49-F238E27FC236}">
                <a16:creationId xmlns:a16="http://schemas.microsoft.com/office/drawing/2014/main" id="{865F73E1-8290-4E9B-BF68-2071B0A6BDA2}"/>
              </a:ext>
            </a:extLst>
          </p:cNvPr>
          <p:cNvSpPr>
            <a:spLocks noGrp="1"/>
          </p:cNvSpPr>
          <p:nvPr>
            <p:ph idx="1"/>
          </p:nvPr>
        </p:nvSpPr>
        <p:spPr>
          <a:xfrm>
            <a:off x="838200" y="1825625"/>
            <a:ext cx="7100807" cy="4811524"/>
          </a:xfrm>
        </p:spPr>
        <p:txBody>
          <a:bodyPr>
            <a:normAutofit lnSpcReduction="10000"/>
          </a:bodyPr>
          <a:lstStyle/>
          <a:p>
            <a:r>
              <a:rPr lang="en-US" dirty="0"/>
              <a:t>A simple heuristic. First get an initial estimate, then improve it based on RSRP </a:t>
            </a:r>
          </a:p>
          <a:p>
            <a:r>
              <a:rPr lang="en-US" dirty="0"/>
              <a:t>The initial estimate </a:t>
            </a:r>
          </a:p>
          <a:p>
            <a:pPr lvl="1"/>
            <a:r>
              <a:rPr lang="en-US" dirty="0"/>
              <a:t>Based on </a:t>
            </a:r>
            <a:r>
              <a:rPr lang="en-US" dirty="0" err="1"/>
              <a:t>Tadv</a:t>
            </a:r>
            <a:r>
              <a:rPr lang="en-US" dirty="0"/>
              <a:t> and </a:t>
            </a:r>
            <a:r>
              <a:rPr lang="en-US" dirty="0" err="1"/>
              <a:t>AoA</a:t>
            </a:r>
            <a:r>
              <a:rPr lang="en-US" dirty="0"/>
              <a:t>, visualizing the signal path  as a triangle</a:t>
            </a:r>
          </a:p>
          <a:p>
            <a:pPr lvl="1"/>
            <a:r>
              <a:rPr lang="en-US" dirty="0"/>
              <a:t>Interestingly, it works </a:t>
            </a:r>
            <a:r>
              <a:rPr lang="en-US" i="1" dirty="0"/>
              <a:t>sometimes</a:t>
            </a:r>
            <a:r>
              <a:rPr lang="en-US" dirty="0"/>
              <a:t> even when the path is not LOS.</a:t>
            </a:r>
          </a:p>
          <a:p>
            <a:pPr lvl="1"/>
            <a:r>
              <a:rPr lang="en-US" dirty="0"/>
              <a:t>For example, in this instance the distance between the mirrored points is the same as the actual distance between the cellphones.</a:t>
            </a:r>
          </a:p>
          <a:p>
            <a:pPr lvl="1"/>
            <a:r>
              <a:rPr lang="en-US" dirty="0"/>
              <a:t>This is better than using localization which may naively think the mirrored points are the actual cellphone locations.</a:t>
            </a:r>
          </a:p>
          <a:p>
            <a:pPr lvl="1"/>
            <a:endParaRPr lang="en-US" dirty="0"/>
          </a:p>
          <a:p>
            <a:endParaRPr lang="en-US" dirty="0"/>
          </a:p>
        </p:txBody>
      </p:sp>
      <p:pic>
        <p:nvPicPr>
          <p:cNvPr id="5" name="Picture 4" descr="A picture containing traffic, crane, light, stop&#10;&#10;Description automatically generated">
            <a:extLst>
              <a:ext uri="{FF2B5EF4-FFF2-40B4-BE49-F238E27FC236}">
                <a16:creationId xmlns:a16="http://schemas.microsoft.com/office/drawing/2014/main" id="{F7EED5E3-461C-45BD-867D-FE1162647C84}"/>
              </a:ext>
            </a:extLst>
          </p:cNvPr>
          <p:cNvPicPr>
            <a:picLocks noChangeAspect="1"/>
          </p:cNvPicPr>
          <p:nvPr/>
        </p:nvPicPr>
        <p:blipFill>
          <a:blip r:embed="rId3"/>
          <a:stretch>
            <a:fillRect/>
          </a:stretch>
        </p:blipFill>
        <p:spPr>
          <a:xfrm>
            <a:off x="8518321" y="2931911"/>
            <a:ext cx="3319602" cy="237709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5843EA-7D2E-4670-8B90-F73EA3FB7CC7}"/>
                  </a:ext>
                </a:extLst>
              </p:cNvPr>
              <p:cNvSpPr txBox="1"/>
              <p:nvPr/>
            </p:nvSpPr>
            <p:spPr>
              <a:xfrm>
                <a:off x="7966129" y="1931472"/>
                <a:ext cx="4043011" cy="612412"/>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𝐷</m:t>
                        </m:r>
                      </m:e>
                    </m:acc>
                  </m:oMath>
                </a14:m>
                <a:r>
                  <a:rPr lang="en-US" dirty="0"/>
                  <a:t> =</a:t>
                </a:r>
                <a14:m>
                  <m:oMath xmlns:m="http://schemas.openxmlformats.org/officeDocument/2006/math">
                    <m:r>
                      <a:rPr lang="en-US" b="0" i="0" dirty="0" smtClean="0">
                        <a:latin typeface="Cambria Math" panose="02040503050406030204" pitchFamily="18" charset="0"/>
                      </a:rPr>
                      <m:t>    </m:t>
                    </m:r>
                    <m:rad>
                      <m:radPr>
                        <m:degHide m:val="on"/>
                        <m:ctrlPr>
                          <a:rPr lang="en-US" i="1" dirty="0" smtClean="0">
                            <a:latin typeface="Cambria Math" panose="02040503050406030204" pitchFamily="18" charset="0"/>
                          </a:rPr>
                        </m:ctrlPr>
                      </m:radPr>
                      <m:deg/>
                      <m:e>
                        <m:sSubSup>
                          <m:sSubSupPr>
                            <m:ctrlPr>
                              <a:rPr lang="en-US" i="1">
                                <a:latin typeface="Cambria Math" panose="02040503050406030204" pitchFamily="18" charset="0"/>
                              </a:rPr>
                            </m:ctrlPr>
                          </m:sSubSupPr>
                          <m:e>
                            <m:r>
                              <m:rPr>
                                <m:nor/>
                              </m:rPr>
                              <a:rPr lang="en-US">
                                <a:latin typeface="Cambria Math" panose="02040503050406030204" pitchFamily="18" charset="0"/>
                              </a:rPr>
                              <m:t>[</m:t>
                            </m:r>
                            <m:r>
                              <m:rPr>
                                <m:nor/>
                              </m:rPr>
                              <a:rPr lang="en-US" dirty="0"/>
                              <m:t>𝛄</m:t>
                            </m:r>
                          </m:e>
                          <m:sub>
                            <m:r>
                              <a:rPr lang="en-US" i="1">
                                <a:latin typeface="Cambria Math" panose="02040503050406030204" pitchFamily="18" charset="0"/>
                              </a:rPr>
                              <m:t>1</m:t>
                            </m:r>
                          </m:sub>
                          <m:sup>
                            <m:r>
                              <a:rPr lang="en-US" i="1">
                                <a:latin typeface="Cambria Math" panose="02040503050406030204" pitchFamily="18" charset="0"/>
                              </a:rPr>
                              <m:t>2 </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m:rPr>
                                <m:nor/>
                              </m:rPr>
                              <a:rPr lang="en-US" dirty="0"/>
                              <m:t>𝛄</m:t>
                            </m:r>
                          </m:e>
                          <m:sub>
                            <m:r>
                              <a:rPr lang="en-US" i="1" dirty="0">
                                <a:latin typeface="Cambria Math" panose="02040503050406030204" pitchFamily="18" charset="0"/>
                              </a:rPr>
                              <m:t>2</m:t>
                            </m:r>
                          </m:sub>
                          <m:sup>
                            <m:r>
                              <a:rPr lang="en-US" i="1">
                                <a:latin typeface="Cambria Math" panose="02040503050406030204" pitchFamily="18" charset="0"/>
                              </a:rPr>
                              <m:t>2 </m:t>
                            </m:r>
                          </m:sup>
                        </m:sSubSup>
                        <m:r>
                          <a:rPr lang="en-US" i="1">
                            <a:latin typeface="Cambria Math" panose="02040503050406030204" pitchFamily="18" charset="0"/>
                          </a:rPr>
                          <m:t> −2</m:t>
                        </m:r>
                        <m:sSub>
                          <m:sSubPr>
                            <m:ctrlPr>
                              <a:rPr lang="en-US" i="1">
                                <a:latin typeface="Cambria Math" panose="02040503050406030204" pitchFamily="18" charset="0"/>
                              </a:rPr>
                            </m:ctrlPr>
                          </m:sSubPr>
                          <m:e>
                            <m:r>
                              <m:rPr>
                                <m:nor/>
                              </m:rPr>
                              <a:rPr lang="en-US" dirty="0"/>
                              <m:t>𝛄</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nor/>
                                  </m:rPr>
                                  <a:rPr lang="en-US" dirty="0"/>
                                  <m:t>𝛄</m:t>
                                </m:r>
                              </m:e>
                              <m:sub>
                                <m:r>
                                  <a:rPr lang="en-US" i="1">
                                    <a:latin typeface="Cambria Math" panose="02040503050406030204" pitchFamily="18" charset="0"/>
                                  </a:rPr>
                                  <m:t>2</m:t>
                                </m:r>
                              </m:sub>
                            </m:sSub>
                            <m:r>
                              <m:rPr>
                                <m:sty m:val="p"/>
                              </m:rPr>
                              <a:rPr lang="en-US">
                                <a:latin typeface="Cambria Math" panose="02040503050406030204" pitchFamily="18" charset="0"/>
                              </a:rPr>
                              <m:t>cos</m:t>
                            </m:r>
                          </m:fName>
                          <m:e>
                            <m:sSub>
                              <m:sSubPr>
                                <m:ctrlPr>
                                  <a:rPr lang="el-GR" i="1">
                                    <a:latin typeface="Cambria Math" panose="02040503050406030204" pitchFamily="18" charset="0"/>
                                  </a:rPr>
                                </m:ctrlPr>
                              </m:sSubPr>
                              <m:e>
                                <m:r>
                                  <a:rPr lang="en-US" i="1">
                                    <a:latin typeface="Cambria Math" panose="02040503050406030204" pitchFamily="18" charset="0"/>
                                  </a:rPr>
                                  <m:t>(</m:t>
                                </m:r>
                                <m:r>
                                  <a:rPr lang="el-GR" i="1">
                                    <a:latin typeface="Cambria Math" panose="02040503050406030204" pitchFamily="18" charset="0"/>
                                  </a:rPr>
                                  <m:t>𝜃</m:t>
                                </m:r>
                              </m:e>
                              <m:sub>
                                <m:r>
                                  <a:rPr lang="en-US" i="1">
                                    <a:latin typeface="Cambria Math" panose="02040503050406030204" pitchFamily="18" charset="0"/>
                                  </a:rPr>
                                  <m:t>1</m:t>
                                </m:r>
                              </m:sub>
                            </m:sSub>
                            <m:r>
                              <m:rPr>
                                <m:nor/>
                              </m:rPr>
                              <a:rPr lang="en-US">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𝜃</m:t>
                                </m:r>
                              </m:e>
                              <m:sub>
                                <m:r>
                                  <a:rPr lang="en-US" i="1">
                                    <a:latin typeface="Cambria Math" panose="02040503050406030204" pitchFamily="18" charset="0"/>
                                  </a:rPr>
                                  <m:t>2</m:t>
                                </m:r>
                              </m:sub>
                            </m:sSub>
                            <m:r>
                              <a:rPr lang="en-US" i="1">
                                <a:latin typeface="Cambria Math" panose="02040503050406030204" pitchFamily="18" charset="0"/>
                              </a:rPr>
                              <m:t>)</m:t>
                            </m:r>
                            <m:r>
                              <m:rPr>
                                <m:nor/>
                              </m:rPr>
                              <a:rPr lang="en-US" dirty="0"/>
                              <m:t> ]</m:t>
                            </m:r>
                            <m:r>
                              <m:rPr>
                                <m:nor/>
                              </m:rPr>
                              <a:rPr lang="en-US"/>
                              <m:t>𝜁</m:t>
                            </m:r>
                          </m:e>
                        </m:func>
                      </m:e>
                    </m:rad>
                  </m:oMath>
                </a14:m>
                <a:endParaRPr lang="en-US" dirty="0"/>
              </a:p>
              <a:p>
                <a:pPr algn="ctr"/>
                <a:endParaRPr lang="en-US" dirty="0"/>
              </a:p>
            </p:txBody>
          </p:sp>
        </mc:Choice>
        <mc:Fallback xmlns="">
          <p:sp>
            <p:nvSpPr>
              <p:cNvPr id="6" name="TextBox 5">
                <a:extLst>
                  <a:ext uri="{FF2B5EF4-FFF2-40B4-BE49-F238E27FC236}">
                    <a16:creationId xmlns:a16="http://schemas.microsoft.com/office/drawing/2014/main" id="{275843EA-7D2E-4670-8B90-F73EA3FB7CC7}"/>
                  </a:ext>
                </a:extLst>
              </p:cNvPr>
              <p:cNvSpPr txBox="1">
                <a:spLocks noRot="1" noChangeAspect="1" noMove="1" noResize="1" noEditPoints="1" noAdjustHandles="1" noChangeArrowheads="1" noChangeShapeType="1" noTextEdit="1"/>
              </p:cNvSpPr>
              <p:nvPr/>
            </p:nvSpPr>
            <p:spPr>
              <a:xfrm>
                <a:off x="7966129" y="1931472"/>
                <a:ext cx="4043011" cy="612412"/>
              </a:xfrm>
              <a:prstGeom prst="rect">
                <a:avLst/>
              </a:prstGeom>
              <a:blipFill>
                <a:blip r:embed="rId4"/>
                <a:stretch>
                  <a:fillRect t="-1961"/>
                </a:stretch>
              </a:blipFill>
            </p:spPr>
            <p:txBody>
              <a:bodyPr/>
              <a:lstStyle/>
              <a:p>
                <a:r>
                  <a:rPr lang="en-US">
                    <a:noFill/>
                  </a:rPr>
                  <a:t> </a:t>
                </a:r>
              </a:p>
            </p:txBody>
          </p:sp>
        </mc:Fallback>
      </mc:AlternateContent>
    </p:spTree>
    <p:extLst>
      <p:ext uri="{BB962C8B-B14F-4D97-AF65-F5344CB8AC3E}">
        <p14:creationId xmlns:p14="http://schemas.microsoft.com/office/powerpoint/2010/main" val="1282361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19AE7-5C1E-4F33-ABDD-3BACBE5B168A}"/>
              </a:ext>
            </a:extLst>
          </p:cNvPr>
          <p:cNvSpPr>
            <a:spLocks noGrp="1"/>
          </p:cNvSpPr>
          <p:nvPr>
            <p:ph type="title"/>
          </p:nvPr>
        </p:nvSpPr>
        <p:spPr/>
        <p:txBody>
          <a:bodyPr/>
          <a:lstStyle/>
          <a:p>
            <a:r>
              <a:rPr lang="en-US" dirty="0"/>
              <a:t>The Distance Estimation</a:t>
            </a:r>
          </a:p>
        </p:txBody>
      </p:sp>
      <p:sp>
        <p:nvSpPr>
          <p:cNvPr id="3" name="Content Placeholder 2">
            <a:extLst>
              <a:ext uri="{FF2B5EF4-FFF2-40B4-BE49-F238E27FC236}">
                <a16:creationId xmlns:a16="http://schemas.microsoft.com/office/drawing/2014/main" id="{865F73E1-8290-4E9B-BF68-2071B0A6BDA2}"/>
              </a:ext>
            </a:extLst>
          </p:cNvPr>
          <p:cNvSpPr>
            <a:spLocks noGrp="1"/>
          </p:cNvSpPr>
          <p:nvPr>
            <p:ph idx="1"/>
          </p:nvPr>
        </p:nvSpPr>
        <p:spPr>
          <a:xfrm>
            <a:off x="838200" y="1825625"/>
            <a:ext cx="7143427" cy="4351338"/>
          </a:xfrm>
        </p:spPr>
        <p:txBody>
          <a:bodyPr>
            <a:normAutofit/>
          </a:bodyPr>
          <a:lstStyle/>
          <a:p>
            <a:r>
              <a:rPr lang="en-US" dirty="0"/>
              <a:t>The initial estimate </a:t>
            </a:r>
          </a:p>
          <a:p>
            <a:pPr lvl="1"/>
            <a:r>
              <a:rPr lang="en-US" dirty="0"/>
              <a:t>Is a good starting point but will likely deviate from the actual value in more complicated environments.</a:t>
            </a:r>
          </a:p>
          <a:p>
            <a:pPr lvl="1"/>
            <a:endParaRPr lang="en-US" dirty="0"/>
          </a:p>
          <a:p>
            <a:r>
              <a:rPr lang="en-US" dirty="0"/>
              <a:t>Additional adjustments are made based on the RSRP values using the Maximum Likelihood Principle.</a:t>
            </a:r>
          </a:p>
          <a:p>
            <a:pPr lvl="1"/>
            <a:endParaRPr lang="en-US" dirty="0"/>
          </a:p>
          <a:p>
            <a:endParaRPr lang="en-US" dirty="0"/>
          </a:p>
        </p:txBody>
      </p:sp>
      <p:pic>
        <p:nvPicPr>
          <p:cNvPr id="5" name="Picture 4" descr="A picture containing traffic, crane, light, stop&#10;&#10;Description automatically generated">
            <a:extLst>
              <a:ext uri="{FF2B5EF4-FFF2-40B4-BE49-F238E27FC236}">
                <a16:creationId xmlns:a16="http://schemas.microsoft.com/office/drawing/2014/main" id="{F7EED5E3-461C-45BD-867D-FE1162647C84}"/>
              </a:ext>
            </a:extLst>
          </p:cNvPr>
          <p:cNvPicPr>
            <a:picLocks noChangeAspect="1"/>
          </p:cNvPicPr>
          <p:nvPr/>
        </p:nvPicPr>
        <p:blipFill>
          <a:blip r:embed="rId3"/>
          <a:stretch>
            <a:fillRect/>
          </a:stretch>
        </p:blipFill>
        <p:spPr>
          <a:xfrm>
            <a:off x="8312969" y="3877307"/>
            <a:ext cx="3319602" cy="2377092"/>
          </a:xfrm>
          <a:prstGeom prst="rect">
            <a:avLst/>
          </a:prstGeom>
        </p:spPr>
      </p:pic>
      <p:grpSp>
        <p:nvGrpSpPr>
          <p:cNvPr id="6" name="Group 5">
            <a:extLst>
              <a:ext uri="{FF2B5EF4-FFF2-40B4-BE49-F238E27FC236}">
                <a16:creationId xmlns:a16="http://schemas.microsoft.com/office/drawing/2014/main" id="{8A213D84-B8B9-4F63-BC71-63095FB0003E}"/>
              </a:ext>
            </a:extLst>
          </p:cNvPr>
          <p:cNvGrpSpPr/>
          <p:nvPr/>
        </p:nvGrpSpPr>
        <p:grpSpPr>
          <a:xfrm>
            <a:off x="8395355" y="365125"/>
            <a:ext cx="3518967" cy="2125140"/>
            <a:chOff x="3594755" y="3692573"/>
            <a:chExt cx="4413068" cy="2729472"/>
          </a:xfrm>
        </p:grpSpPr>
        <p:pic>
          <p:nvPicPr>
            <p:cNvPr id="7" name="Picture 2" descr="Cellphone Tower Network - Free vector graphic on Pixabay">
              <a:extLst>
                <a:ext uri="{FF2B5EF4-FFF2-40B4-BE49-F238E27FC236}">
                  <a16:creationId xmlns:a16="http://schemas.microsoft.com/office/drawing/2014/main" id="{7767EC30-2081-465F-A096-7E6EBF8C8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755" y="3692573"/>
              <a:ext cx="1129645" cy="2259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n Walking Person - Free vector graphic on Pixabay">
              <a:extLst>
                <a:ext uri="{FF2B5EF4-FFF2-40B4-BE49-F238E27FC236}">
                  <a16:creationId xmlns:a16="http://schemas.microsoft.com/office/drawing/2014/main" id="{E0E3F545-B910-4A86-97D5-77017D44A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096000" y="5495825"/>
              <a:ext cx="526868" cy="4560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 Walking Person - Free vector graphic on Pixabay">
              <a:extLst>
                <a:ext uri="{FF2B5EF4-FFF2-40B4-BE49-F238E27FC236}">
                  <a16:creationId xmlns:a16="http://schemas.microsoft.com/office/drawing/2014/main" id="{4010CFEE-88E5-47E2-A52A-13E04AC7A0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480955" y="5495825"/>
              <a:ext cx="526868" cy="456036"/>
            </a:xfrm>
            <a:prstGeom prst="rect">
              <a:avLst/>
            </a:prstGeom>
            <a:noFill/>
            <a:extLst>
              <a:ext uri="{909E8E84-426E-40DD-AFC4-6F175D3DCCD1}">
                <a14:hiddenFill xmlns:a14="http://schemas.microsoft.com/office/drawing/2010/main">
                  <a:solidFill>
                    <a:srgbClr val="FFFFFF"/>
                  </a:solidFill>
                </a14:hiddenFill>
              </a:ext>
            </a:extLst>
          </p:spPr>
        </p:pic>
        <p:sp>
          <p:nvSpPr>
            <p:cNvPr id="10" name="Isosceles Triangle 9">
              <a:extLst>
                <a:ext uri="{FF2B5EF4-FFF2-40B4-BE49-F238E27FC236}">
                  <a16:creationId xmlns:a16="http://schemas.microsoft.com/office/drawing/2014/main" id="{209F5949-6ADD-4D3F-B979-24671DB08523}"/>
                </a:ext>
              </a:extLst>
            </p:cNvPr>
            <p:cNvSpPr/>
            <p:nvPr/>
          </p:nvSpPr>
          <p:spPr>
            <a:xfrm>
              <a:off x="4177936" y="4245429"/>
              <a:ext cx="2219452" cy="1576251"/>
            </a:xfrm>
            <a:prstGeom prst="triangle">
              <a:avLst>
                <a:gd name="adj" fmla="val 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C32370B3-E25E-441B-9AD6-4C3B814EAC87}"/>
                </a:ext>
              </a:extLst>
            </p:cNvPr>
            <p:cNvSpPr/>
            <p:nvPr/>
          </p:nvSpPr>
          <p:spPr>
            <a:xfrm>
              <a:off x="4177935" y="4253362"/>
              <a:ext cx="3575091" cy="1576251"/>
            </a:xfrm>
            <a:prstGeom prst="triangle">
              <a:avLst>
                <a:gd name="adj" fmla="val 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10188F0-BDFD-4904-B0A2-12EC521C3285}"/>
                </a:ext>
              </a:extLst>
            </p:cNvPr>
            <p:cNvCxnSpPr>
              <a:cxnSpLocks/>
            </p:cNvCxnSpPr>
            <p:nvPr/>
          </p:nvCxnSpPr>
          <p:spPr>
            <a:xfrm flipV="1">
              <a:off x="6359434" y="6054725"/>
              <a:ext cx="1440088"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26932E2-60A4-4B80-BDF1-CC565373F040}"/>
                    </a:ext>
                  </a:extLst>
                </p:cNvPr>
                <p:cNvSpPr txBox="1"/>
                <p:nvPr/>
              </p:nvSpPr>
              <p:spPr>
                <a:xfrm>
                  <a:off x="7007172" y="6137608"/>
                  <a:ext cx="219932"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𝐷</m:t>
                            </m:r>
                          </m:e>
                        </m:acc>
                      </m:oMath>
                    </m:oMathPara>
                  </a14:m>
                  <a:endParaRPr lang="en-US" dirty="0"/>
                </a:p>
              </p:txBody>
            </p:sp>
          </mc:Choice>
          <mc:Fallback xmlns="">
            <p:sp>
              <p:nvSpPr>
                <p:cNvPr id="13" name="TextBox 12">
                  <a:extLst>
                    <a:ext uri="{FF2B5EF4-FFF2-40B4-BE49-F238E27FC236}">
                      <a16:creationId xmlns:a16="http://schemas.microsoft.com/office/drawing/2014/main" id="{C26932E2-60A4-4B80-BDF1-CC565373F040}"/>
                    </a:ext>
                  </a:extLst>
                </p:cNvPr>
                <p:cNvSpPr txBox="1">
                  <a:spLocks noRot="1" noChangeAspect="1" noMove="1" noResize="1" noEditPoints="1" noAdjustHandles="1" noChangeArrowheads="1" noChangeShapeType="1" noTextEdit="1"/>
                </p:cNvSpPr>
                <p:nvPr/>
              </p:nvSpPr>
              <p:spPr>
                <a:xfrm>
                  <a:off x="7007172" y="6137608"/>
                  <a:ext cx="219932" cy="284437"/>
                </a:xfrm>
                <a:prstGeom prst="rect">
                  <a:avLst/>
                </a:prstGeom>
                <a:blipFill>
                  <a:blip r:embed="rId6"/>
                  <a:stretch>
                    <a:fillRect l="-46429" t="-21622" r="-57143" b="-37838"/>
                  </a:stretch>
                </a:blipFill>
              </p:spPr>
              <p:txBody>
                <a:bodyPr/>
                <a:lstStyle/>
                <a:p>
                  <a:r>
                    <a:rPr lang="en-US">
                      <a:noFill/>
                    </a:rPr>
                    <a:t> </a:t>
                  </a:r>
                </a:p>
              </p:txBody>
            </p:sp>
          </mc:Fallback>
        </mc:AlternateContent>
        <p:sp>
          <p:nvSpPr>
            <p:cNvPr id="14" name="Arc 13">
              <a:extLst>
                <a:ext uri="{FF2B5EF4-FFF2-40B4-BE49-F238E27FC236}">
                  <a16:creationId xmlns:a16="http://schemas.microsoft.com/office/drawing/2014/main" id="{E35711BF-F60F-4175-AD90-D01843FDF3F3}"/>
                </a:ext>
              </a:extLst>
            </p:cNvPr>
            <p:cNvSpPr/>
            <p:nvPr/>
          </p:nvSpPr>
          <p:spPr>
            <a:xfrm rot="4756637">
              <a:off x="4109897" y="4303254"/>
              <a:ext cx="431800" cy="346408"/>
            </a:xfrm>
            <a:prstGeom prst="arc">
              <a:avLst>
                <a:gd name="adj1" fmla="val 16833927"/>
                <a:gd name="adj2" fmla="val 116219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61105D9-14D0-4E7D-9263-5942A2DD668A}"/>
                </a:ext>
              </a:extLst>
            </p:cNvPr>
            <p:cNvSpPr/>
            <p:nvPr/>
          </p:nvSpPr>
          <p:spPr>
            <a:xfrm rot="4756637">
              <a:off x="4279061" y="4302809"/>
              <a:ext cx="550353" cy="739774"/>
            </a:xfrm>
            <a:prstGeom prst="arc">
              <a:avLst>
                <a:gd name="adj1" fmla="val 15698075"/>
                <a:gd name="adj2" fmla="val 247320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97F1264-33B3-4527-98DA-D7DFB299C9D2}"/>
                    </a:ext>
                  </a:extLst>
                </p:cNvPr>
                <p:cNvSpPr/>
                <p:nvPr/>
              </p:nvSpPr>
              <p:spPr>
                <a:xfrm>
                  <a:off x="4679139" y="4776284"/>
                  <a:ext cx="46128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a:latin typeface="Cambria Math" panose="02040503050406030204" pitchFamily="18" charset="0"/>
                              </a:rPr>
                              <m:t>𝜃</m:t>
                            </m:r>
                          </m:e>
                          <m:sub>
                            <m:r>
                              <a:rPr lang="en-US" b="0" i="1" smtClean="0">
                                <a:latin typeface="Cambria Math" panose="02040503050406030204" pitchFamily="18" charset="0"/>
                              </a:rPr>
                              <m:t>1</m:t>
                            </m:r>
                          </m:sub>
                        </m:sSub>
                      </m:oMath>
                    </m:oMathPara>
                  </a14:m>
                  <a:endParaRPr lang="en-US" dirty="0"/>
                </a:p>
              </p:txBody>
            </p:sp>
          </mc:Choice>
          <mc:Fallback xmlns="">
            <p:sp>
              <p:nvSpPr>
                <p:cNvPr id="16" name="Rectangle 15">
                  <a:extLst>
                    <a:ext uri="{FF2B5EF4-FFF2-40B4-BE49-F238E27FC236}">
                      <a16:creationId xmlns:a16="http://schemas.microsoft.com/office/drawing/2014/main" id="{297F1264-33B3-4527-98DA-D7DFB299C9D2}"/>
                    </a:ext>
                  </a:extLst>
                </p:cNvPr>
                <p:cNvSpPr>
                  <a:spLocks noRot="1" noChangeAspect="1" noMove="1" noResize="1" noEditPoints="1" noAdjustHandles="1" noChangeArrowheads="1" noChangeShapeType="1" noTextEdit="1"/>
                </p:cNvSpPr>
                <p:nvPr/>
              </p:nvSpPr>
              <p:spPr>
                <a:xfrm>
                  <a:off x="4679139" y="4776284"/>
                  <a:ext cx="461280" cy="369332"/>
                </a:xfrm>
                <a:prstGeom prst="rect">
                  <a:avLst/>
                </a:prstGeom>
                <a:blipFill>
                  <a:blip r:embed="rId7"/>
                  <a:stretch>
                    <a:fillRect b="-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1C2A5900-2EA4-41FF-A565-17065A51E001}"/>
                    </a:ext>
                  </a:extLst>
                </p:cNvPr>
                <p:cNvSpPr/>
                <p:nvPr/>
              </p:nvSpPr>
              <p:spPr>
                <a:xfrm>
                  <a:off x="4343574" y="4504848"/>
                  <a:ext cx="4666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l-GR" i="1" smtClean="0">
                                <a:latin typeface="Cambria Math" panose="02040503050406030204" pitchFamily="18" charset="0"/>
                              </a:rPr>
                            </m:ctrlPr>
                          </m:sSubPr>
                          <m:e>
                            <m:r>
                              <a:rPr lang="el-GR" i="1">
                                <a:latin typeface="Cambria Math" panose="02040503050406030204" pitchFamily="18" charset="0"/>
                              </a:rPr>
                              <m:t>𝜃</m:t>
                            </m:r>
                          </m:e>
                          <m:sub>
                            <m:r>
                              <a:rPr lang="en-US" b="0" i="1" smtClean="0">
                                <a:latin typeface="Cambria Math" panose="02040503050406030204" pitchFamily="18" charset="0"/>
                              </a:rPr>
                              <m:t>2</m:t>
                            </m:r>
                          </m:sub>
                        </m:sSub>
                      </m:oMath>
                    </m:oMathPara>
                  </a14:m>
                  <a:endParaRPr lang="en-US" dirty="0"/>
                </a:p>
              </p:txBody>
            </p:sp>
          </mc:Choice>
          <mc:Fallback xmlns="">
            <p:sp>
              <p:nvSpPr>
                <p:cNvPr id="17" name="Rectangle 16">
                  <a:extLst>
                    <a:ext uri="{FF2B5EF4-FFF2-40B4-BE49-F238E27FC236}">
                      <a16:creationId xmlns:a16="http://schemas.microsoft.com/office/drawing/2014/main" id="{1C2A5900-2EA4-41FF-A565-17065A51E001}"/>
                    </a:ext>
                  </a:extLst>
                </p:cNvPr>
                <p:cNvSpPr>
                  <a:spLocks noRot="1" noChangeAspect="1" noMove="1" noResize="1" noEditPoints="1" noAdjustHandles="1" noChangeArrowheads="1" noChangeShapeType="1" noTextEdit="1"/>
                </p:cNvSpPr>
                <p:nvPr/>
              </p:nvSpPr>
              <p:spPr>
                <a:xfrm>
                  <a:off x="4343574" y="4504848"/>
                  <a:ext cx="466603" cy="369332"/>
                </a:xfrm>
                <a:prstGeom prst="rect">
                  <a:avLst/>
                </a:prstGeom>
                <a:blipFill>
                  <a:blip r:embed="rId8"/>
                  <a:stretch>
                    <a:fillRect b="-276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103727-2E11-4C00-8BB9-B862D9C47197}"/>
                    </a:ext>
                  </a:extLst>
                </p:cNvPr>
                <p:cNvSpPr txBox="1"/>
                <p:nvPr/>
              </p:nvSpPr>
              <p:spPr>
                <a:xfrm>
                  <a:off x="5747934" y="4664222"/>
                  <a:ext cx="4028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en-US" dirty="0"/>
                              <m:t>𝛄</m:t>
                            </m:r>
                          </m:e>
                          <m:sub>
                            <m:r>
                              <a:rPr lang="en-US" b="0" i="1" smtClean="0">
                                <a:latin typeface="Cambria Math" panose="02040503050406030204" pitchFamily="18" charset="0"/>
                              </a:rPr>
                              <m:t>1</m:t>
                            </m:r>
                          </m:sub>
                        </m:sSub>
                        <m:r>
                          <m:rPr>
                            <m:nor/>
                          </m:rPr>
                          <a:rPr lang="en-US"/>
                          <m:t>𝜁</m:t>
                        </m:r>
                      </m:oMath>
                    </m:oMathPara>
                  </a14:m>
                  <a:endParaRPr lang="en-US" dirty="0"/>
                </a:p>
              </p:txBody>
            </p:sp>
          </mc:Choice>
          <mc:Fallback xmlns="">
            <p:sp>
              <p:nvSpPr>
                <p:cNvPr id="18" name="TextBox 17">
                  <a:extLst>
                    <a:ext uri="{FF2B5EF4-FFF2-40B4-BE49-F238E27FC236}">
                      <a16:creationId xmlns:a16="http://schemas.microsoft.com/office/drawing/2014/main" id="{7F103727-2E11-4C00-8BB9-B862D9C47197}"/>
                    </a:ext>
                  </a:extLst>
                </p:cNvPr>
                <p:cNvSpPr txBox="1">
                  <a:spLocks noRot="1" noChangeAspect="1" noMove="1" noResize="1" noEditPoints="1" noAdjustHandles="1" noChangeArrowheads="1" noChangeShapeType="1" noTextEdit="1"/>
                </p:cNvSpPr>
                <p:nvPr/>
              </p:nvSpPr>
              <p:spPr>
                <a:xfrm>
                  <a:off x="5747934" y="4664222"/>
                  <a:ext cx="402803" cy="276999"/>
                </a:xfrm>
                <a:prstGeom prst="rect">
                  <a:avLst/>
                </a:prstGeom>
                <a:blipFill>
                  <a:blip r:embed="rId9"/>
                  <a:stretch>
                    <a:fillRect l="-26415" r="-37736" b="-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CCDFD6F-42B2-4524-8B63-F451D511AD22}"/>
                    </a:ext>
                  </a:extLst>
                </p:cNvPr>
                <p:cNvSpPr txBox="1"/>
                <p:nvPr/>
              </p:nvSpPr>
              <p:spPr>
                <a:xfrm>
                  <a:off x="5307580" y="5254449"/>
                  <a:ext cx="4081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nor/>
                              </m:rPr>
                              <a:rPr lang="en-US" dirty="0"/>
                              <m:t>𝛄</m:t>
                            </m:r>
                          </m:e>
                          <m:sub>
                            <m:r>
                              <a:rPr lang="en-US" b="0" i="1" smtClean="0">
                                <a:latin typeface="Cambria Math" panose="02040503050406030204" pitchFamily="18" charset="0"/>
                              </a:rPr>
                              <m:t>2</m:t>
                            </m:r>
                          </m:sub>
                        </m:sSub>
                        <m:r>
                          <m:rPr>
                            <m:nor/>
                          </m:rPr>
                          <a:rPr lang="en-US"/>
                          <m:t>𝜁</m:t>
                        </m:r>
                      </m:oMath>
                    </m:oMathPara>
                  </a14:m>
                  <a:endParaRPr lang="en-US" dirty="0"/>
                </a:p>
              </p:txBody>
            </p:sp>
          </mc:Choice>
          <mc:Fallback xmlns="">
            <p:sp>
              <p:nvSpPr>
                <p:cNvPr id="19" name="TextBox 18">
                  <a:extLst>
                    <a:ext uri="{FF2B5EF4-FFF2-40B4-BE49-F238E27FC236}">
                      <a16:creationId xmlns:a16="http://schemas.microsoft.com/office/drawing/2014/main" id="{8CCDFD6F-42B2-4524-8B63-F451D511AD22}"/>
                    </a:ext>
                  </a:extLst>
                </p:cNvPr>
                <p:cNvSpPr txBox="1">
                  <a:spLocks noRot="1" noChangeAspect="1" noMove="1" noResize="1" noEditPoints="1" noAdjustHandles="1" noChangeArrowheads="1" noChangeShapeType="1" noTextEdit="1"/>
                </p:cNvSpPr>
                <p:nvPr/>
              </p:nvSpPr>
              <p:spPr>
                <a:xfrm>
                  <a:off x="5307580" y="5254449"/>
                  <a:ext cx="408125" cy="276999"/>
                </a:xfrm>
                <a:prstGeom prst="rect">
                  <a:avLst/>
                </a:prstGeom>
                <a:blipFill>
                  <a:blip r:embed="rId10"/>
                  <a:stretch>
                    <a:fillRect l="-24074" r="-38889" b="-6944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4E42471-7EF5-47D6-A5B7-586C6A7F59D5}"/>
                  </a:ext>
                </a:extLst>
              </p:cNvPr>
              <p:cNvSpPr txBox="1"/>
              <p:nvPr/>
            </p:nvSpPr>
            <p:spPr>
              <a:xfrm>
                <a:off x="7981627" y="2908214"/>
                <a:ext cx="4043011" cy="612412"/>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spAutoFit/>
              </a:bodyPr>
              <a:lstStyle/>
              <a:p>
                <a:pPr algn="ctr"/>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𝐷</m:t>
                        </m:r>
                      </m:e>
                    </m:acc>
                  </m:oMath>
                </a14:m>
                <a:r>
                  <a:rPr lang="en-US" dirty="0"/>
                  <a:t> =</a:t>
                </a:r>
                <a14:m>
                  <m:oMath xmlns:m="http://schemas.openxmlformats.org/officeDocument/2006/math">
                    <m:r>
                      <a:rPr lang="en-US" b="0" i="0" dirty="0" smtClean="0">
                        <a:latin typeface="Cambria Math" panose="02040503050406030204" pitchFamily="18" charset="0"/>
                      </a:rPr>
                      <m:t>    </m:t>
                    </m:r>
                    <m:rad>
                      <m:radPr>
                        <m:degHide m:val="on"/>
                        <m:ctrlPr>
                          <a:rPr lang="en-US" i="1" dirty="0" smtClean="0">
                            <a:latin typeface="Cambria Math" panose="02040503050406030204" pitchFamily="18" charset="0"/>
                          </a:rPr>
                        </m:ctrlPr>
                      </m:radPr>
                      <m:deg/>
                      <m:e>
                        <m:sSubSup>
                          <m:sSubSupPr>
                            <m:ctrlPr>
                              <a:rPr lang="en-US" i="1">
                                <a:latin typeface="Cambria Math" panose="02040503050406030204" pitchFamily="18" charset="0"/>
                              </a:rPr>
                            </m:ctrlPr>
                          </m:sSubSupPr>
                          <m:e>
                            <m:r>
                              <m:rPr>
                                <m:nor/>
                              </m:rPr>
                              <a:rPr lang="en-US">
                                <a:latin typeface="Cambria Math" panose="02040503050406030204" pitchFamily="18" charset="0"/>
                              </a:rPr>
                              <m:t>[</m:t>
                            </m:r>
                            <m:r>
                              <m:rPr>
                                <m:nor/>
                              </m:rPr>
                              <a:rPr lang="en-US" dirty="0"/>
                              <m:t>𝛄</m:t>
                            </m:r>
                          </m:e>
                          <m:sub>
                            <m:r>
                              <a:rPr lang="en-US" i="1">
                                <a:latin typeface="Cambria Math" panose="02040503050406030204" pitchFamily="18" charset="0"/>
                              </a:rPr>
                              <m:t>1</m:t>
                            </m:r>
                          </m:sub>
                          <m:sup>
                            <m:r>
                              <a:rPr lang="en-US" i="1">
                                <a:latin typeface="Cambria Math" panose="02040503050406030204" pitchFamily="18" charset="0"/>
                              </a:rPr>
                              <m:t>2 </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m:rPr>
                                <m:nor/>
                              </m:rPr>
                              <a:rPr lang="en-US" dirty="0"/>
                              <m:t>𝛄</m:t>
                            </m:r>
                          </m:e>
                          <m:sub>
                            <m:r>
                              <a:rPr lang="en-US" i="1" dirty="0">
                                <a:latin typeface="Cambria Math" panose="02040503050406030204" pitchFamily="18" charset="0"/>
                              </a:rPr>
                              <m:t>2</m:t>
                            </m:r>
                          </m:sub>
                          <m:sup>
                            <m:r>
                              <a:rPr lang="en-US" i="1">
                                <a:latin typeface="Cambria Math" panose="02040503050406030204" pitchFamily="18" charset="0"/>
                              </a:rPr>
                              <m:t>2 </m:t>
                            </m:r>
                          </m:sup>
                        </m:sSubSup>
                        <m:r>
                          <a:rPr lang="en-US" i="1">
                            <a:latin typeface="Cambria Math" panose="02040503050406030204" pitchFamily="18" charset="0"/>
                          </a:rPr>
                          <m:t> −2</m:t>
                        </m:r>
                        <m:sSub>
                          <m:sSubPr>
                            <m:ctrlPr>
                              <a:rPr lang="en-US" i="1">
                                <a:latin typeface="Cambria Math" panose="02040503050406030204" pitchFamily="18" charset="0"/>
                              </a:rPr>
                            </m:ctrlPr>
                          </m:sSubPr>
                          <m:e>
                            <m:r>
                              <m:rPr>
                                <m:nor/>
                              </m:rPr>
                              <a:rPr lang="en-US" dirty="0"/>
                              <m:t>𝛄</m:t>
                            </m:r>
                          </m:e>
                          <m:sub>
                            <m:r>
                              <a:rPr lang="en-US" i="1">
                                <a:latin typeface="Cambria Math" panose="02040503050406030204" pitchFamily="18" charset="0"/>
                              </a:rPr>
                              <m:t>1</m:t>
                            </m:r>
                          </m:sub>
                        </m:sSub>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nor/>
                                  </m:rPr>
                                  <a:rPr lang="en-US" dirty="0"/>
                                  <m:t>𝛄</m:t>
                                </m:r>
                              </m:e>
                              <m:sub>
                                <m:r>
                                  <a:rPr lang="en-US" i="1">
                                    <a:latin typeface="Cambria Math" panose="02040503050406030204" pitchFamily="18" charset="0"/>
                                  </a:rPr>
                                  <m:t>2</m:t>
                                </m:r>
                              </m:sub>
                            </m:sSub>
                            <m:r>
                              <m:rPr>
                                <m:sty m:val="p"/>
                              </m:rPr>
                              <a:rPr lang="en-US">
                                <a:latin typeface="Cambria Math" panose="02040503050406030204" pitchFamily="18" charset="0"/>
                              </a:rPr>
                              <m:t>cos</m:t>
                            </m:r>
                          </m:fName>
                          <m:e>
                            <m:sSub>
                              <m:sSubPr>
                                <m:ctrlPr>
                                  <a:rPr lang="el-GR" i="1">
                                    <a:latin typeface="Cambria Math" panose="02040503050406030204" pitchFamily="18" charset="0"/>
                                  </a:rPr>
                                </m:ctrlPr>
                              </m:sSubPr>
                              <m:e>
                                <m:r>
                                  <a:rPr lang="en-US" i="1">
                                    <a:latin typeface="Cambria Math" panose="02040503050406030204" pitchFamily="18" charset="0"/>
                                  </a:rPr>
                                  <m:t>(</m:t>
                                </m:r>
                                <m:r>
                                  <a:rPr lang="el-GR" i="1">
                                    <a:latin typeface="Cambria Math" panose="02040503050406030204" pitchFamily="18" charset="0"/>
                                  </a:rPr>
                                  <m:t>𝜃</m:t>
                                </m:r>
                              </m:e>
                              <m:sub>
                                <m:r>
                                  <a:rPr lang="en-US" i="1">
                                    <a:latin typeface="Cambria Math" panose="02040503050406030204" pitchFamily="18" charset="0"/>
                                  </a:rPr>
                                  <m:t>1</m:t>
                                </m:r>
                              </m:sub>
                            </m:sSub>
                            <m:r>
                              <m:rPr>
                                <m:nor/>
                              </m:rPr>
                              <a:rPr lang="en-US">
                                <a:latin typeface="Cambria Math" panose="02040503050406030204" pitchFamily="18" charset="0"/>
                              </a:rPr>
                              <m:t>−</m:t>
                            </m:r>
                            <m:sSub>
                              <m:sSubPr>
                                <m:ctrlPr>
                                  <a:rPr lang="el-GR" i="1">
                                    <a:latin typeface="Cambria Math" panose="02040503050406030204" pitchFamily="18" charset="0"/>
                                  </a:rPr>
                                </m:ctrlPr>
                              </m:sSubPr>
                              <m:e>
                                <m:r>
                                  <a:rPr lang="el-GR" i="1">
                                    <a:latin typeface="Cambria Math" panose="02040503050406030204" pitchFamily="18" charset="0"/>
                                  </a:rPr>
                                  <m:t>𝜃</m:t>
                                </m:r>
                              </m:e>
                              <m:sub>
                                <m:r>
                                  <a:rPr lang="en-US" i="1">
                                    <a:latin typeface="Cambria Math" panose="02040503050406030204" pitchFamily="18" charset="0"/>
                                  </a:rPr>
                                  <m:t>2</m:t>
                                </m:r>
                              </m:sub>
                            </m:sSub>
                            <m:r>
                              <a:rPr lang="en-US" i="1">
                                <a:latin typeface="Cambria Math" panose="02040503050406030204" pitchFamily="18" charset="0"/>
                              </a:rPr>
                              <m:t>)</m:t>
                            </m:r>
                            <m:r>
                              <m:rPr>
                                <m:nor/>
                              </m:rPr>
                              <a:rPr lang="en-US" dirty="0"/>
                              <m:t> ]</m:t>
                            </m:r>
                            <m:r>
                              <m:rPr>
                                <m:nor/>
                              </m:rPr>
                              <a:rPr lang="en-US"/>
                              <m:t>𝜁</m:t>
                            </m:r>
                          </m:e>
                        </m:func>
                      </m:e>
                    </m:rad>
                  </m:oMath>
                </a14:m>
                <a:endParaRPr lang="en-US" dirty="0"/>
              </a:p>
              <a:p>
                <a:pPr algn="ctr"/>
                <a:endParaRPr lang="en-US" dirty="0"/>
              </a:p>
            </p:txBody>
          </p:sp>
        </mc:Choice>
        <mc:Fallback xmlns="">
          <p:sp>
            <p:nvSpPr>
              <p:cNvPr id="20" name="TextBox 19">
                <a:extLst>
                  <a:ext uri="{FF2B5EF4-FFF2-40B4-BE49-F238E27FC236}">
                    <a16:creationId xmlns:a16="http://schemas.microsoft.com/office/drawing/2014/main" id="{D4E42471-7EF5-47D6-A5B7-586C6A7F59D5}"/>
                  </a:ext>
                </a:extLst>
              </p:cNvPr>
              <p:cNvSpPr txBox="1">
                <a:spLocks noRot="1" noChangeAspect="1" noMove="1" noResize="1" noEditPoints="1" noAdjustHandles="1" noChangeArrowheads="1" noChangeShapeType="1" noTextEdit="1"/>
              </p:cNvSpPr>
              <p:nvPr/>
            </p:nvSpPr>
            <p:spPr>
              <a:xfrm>
                <a:off x="7981627" y="2908214"/>
                <a:ext cx="4043011" cy="612412"/>
              </a:xfrm>
              <a:prstGeom prst="rect">
                <a:avLst/>
              </a:prstGeom>
              <a:blipFill>
                <a:blip r:embed="rId11"/>
                <a:stretch>
                  <a:fillRect t="-1942"/>
                </a:stretch>
              </a:blipFill>
            </p:spPr>
            <p:txBody>
              <a:bodyPr/>
              <a:lstStyle/>
              <a:p>
                <a:r>
                  <a:rPr lang="en-US">
                    <a:noFill/>
                  </a:rPr>
                  <a:t> </a:t>
                </a:r>
              </a:p>
            </p:txBody>
          </p:sp>
        </mc:Fallback>
      </mc:AlternateContent>
    </p:spTree>
    <p:extLst>
      <p:ext uri="{BB962C8B-B14F-4D97-AF65-F5344CB8AC3E}">
        <p14:creationId xmlns:p14="http://schemas.microsoft.com/office/powerpoint/2010/main" val="1346903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19AE7-5C1E-4F33-ABDD-3BACBE5B168A}"/>
              </a:ext>
            </a:extLst>
          </p:cNvPr>
          <p:cNvSpPr>
            <a:spLocks noGrp="1"/>
          </p:cNvSpPr>
          <p:nvPr>
            <p:ph type="title"/>
          </p:nvPr>
        </p:nvSpPr>
        <p:spPr/>
        <p:txBody>
          <a:bodyPr/>
          <a:lstStyle/>
          <a:p>
            <a:r>
              <a:rPr lang="en-US" dirty="0"/>
              <a:t>The Distance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73E1-8290-4E9B-BF68-2071B0A6BDA2}"/>
                  </a:ext>
                </a:extLst>
              </p:cNvPr>
              <p:cNvSpPr>
                <a:spLocks noGrp="1"/>
              </p:cNvSpPr>
              <p:nvPr>
                <p:ph idx="1"/>
              </p:nvPr>
            </p:nvSpPr>
            <p:spPr/>
            <p:txBody>
              <a:bodyPr/>
              <a:lstStyle/>
              <a:p>
                <a:r>
                  <a:rPr lang="en-US" dirty="0"/>
                  <a:t>Further polishing it with Maximum Likelihood Estimation</a:t>
                </a:r>
              </a:p>
              <a:p>
                <a:pPr lvl="1"/>
                <a:r>
                  <a:rPr lang="en-US" dirty="0"/>
                  <a:t>The initial estimate is converted into probabilities of N (= 8) discrete distances values with a granularity of 25 meters</a:t>
                </a:r>
              </a:p>
              <a:p>
                <a:pPr lvl="1"/>
                <a:r>
                  <a:rPr lang="en-US" dirty="0"/>
                  <a:t>The discrete distance estimated is calculated as </a:t>
                </a:r>
              </a:p>
              <a:p>
                <a:pPr lvl="1"/>
                <a:endParaRPr lang="en-US" dirty="0"/>
              </a:p>
              <a:p>
                <a:pPr lvl="1"/>
                <a:endParaRPr lang="en-US" dirty="0"/>
              </a:p>
              <a:p>
                <a:pPr marL="457200" lvl="1" indent="0">
                  <a:buNone/>
                </a:pPr>
                <a:r>
                  <a:rPr lang="en-US" dirty="0"/>
                  <a:t>Where,</a:t>
                </a:r>
              </a:p>
              <a:p>
                <a:pPr marL="457200" lvl="1" indent="0">
                  <a:buNone/>
                </a:pPr>
                <a:r>
                  <a:rPr lang="en-US" dirty="0"/>
                  <a:t>	 </a:t>
                </a:r>
                <a14:m>
                  <m:oMath xmlns:m="http://schemas.openxmlformats.org/officeDocument/2006/math">
                    <m:r>
                      <m:rPr>
                        <m:nor/>
                      </m:rPr>
                      <a:rPr lang="en-US" dirty="0">
                        <a:latin typeface="LibertineMathMI"/>
                      </a:rPr>
                      <m:t>𝐿</m:t>
                    </m:r>
                    <m:r>
                      <m:rPr>
                        <m:nor/>
                      </m:rPr>
                      <a:rPr lang="en-US" sz="1000" dirty="0">
                        <a:latin typeface="LinLibertineT"/>
                      </a:rPr>
                      <m:t>1 </m:t>
                    </m:r>
                    <m:r>
                      <m:rPr>
                        <m:nor/>
                      </m:rPr>
                      <a:rPr lang="en-US" dirty="0">
                        <a:latin typeface="txsys"/>
                      </a:rPr>
                      <m:t>(</m:t>
                    </m:r>
                    <m:r>
                      <m:rPr>
                        <m:nor/>
                      </m:rPr>
                      <a:rPr lang="en-US" dirty="0">
                        <a:latin typeface="LibertineMathMI"/>
                      </a:rPr>
                      <m:t>𝑖</m:t>
                    </m:r>
                    <m:r>
                      <m:rPr>
                        <m:nor/>
                      </m:rPr>
                      <a:rPr lang="en-US" dirty="0">
                        <a:latin typeface="txsys"/>
                      </a:rPr>
                      <m:t>) </m:t>
                    </m:r>
                  </m:oMath>
                </a14:m>
                <a:r>
                  <a:rPr lang="en-US" dirty="0"/>
                  <a:t> is the Likelihood based on the Initial Estimate</a:t>
                </a:r>
              </a:p>
              <a:p>
                <a:pPr marL="457200" lvl="1" indent="0">
                  <a:buNone/>
                </a:pPr>
                <a:r>
                  <a:rPr lang="en-US" dirty="0"/>
                  <a:t>	</a:t>
                </a:r>
                <a14:m>
                  <m:oMath xmlns:m="http://schemas.openxmlformats.org/officeDocument/2006/math">
                    <m:r>
                      <m:rPr>
                        <m:nor/>
                      </m:rPr>
                      <a:rPr lang="en-US" dirty="0">
                        <a:latin typeface="LibertineMathMI"/>
                      </a:rPr>
                      <m:t>𝐿</m:t>
                    </m:r>
                    <m:r>
                      <m:rPr>
                        <m:nor/>
                      </m:rPr>
                      <a:rPr lang="en-US" sz="1000" dirty="0">
                        <a:latin typeface="LinLibertineT"/>
                      </a:rPr>
                      <m:t>2 </m:t>
                    </m:r>
                    <m:r>
                      <m:rPr>
                        <m:nor/>
                      </m:rPr>
                      <a:rPr lang="en-US" dirty="0">
                        <a:latin typeface="txsys"/>
                      </a:rPr>
                      <m:t>(</m:t>
                    </m:r>
                    <m:r>
                      <m:rPr>
                        <m:nor/>
                      </m:rPr>
                      <a:rPr lang="en-US" dirty="0">
                        <a:latin typeface="LibertineMathMI"/>
                      </a:rPr>
                      <m:t>𝑖</m:t>
                    </m:r>
                    <m:r>
                      <m:rPr>
                        <m:nor/>
                      </m:rPr>
                      <a:rPr lang="en-US" dirty="0">
                        <a:latin typeface="txsys"/>
                      </a:rPr>
                      <m:t>)</m:t>
                    </m:r>
                  </m:oMath>
                </a14:m>
                <a:r>
                  <a:rPr lang="en-US" dirty="0"/>
                  <a:t> is the Likelihood based on the Unique Base Stations</a:t>
                </a:r>
              </a:p>
              <a:p>
                <a:pPr marL="457200" lvl="1" indent="0">
                  <a:buNone/>
                </a:pPr>
                <a:endParaRPr lang="en-US" dirty="0"/>
              </a:p>
              <a:p>
                <a:pPr marL="457200" lvl="1" indent="0">
                  <a:buNone/>
                </a:pPr>
                <a:r>
                  <a:rPr lang="en-US" dirty="0"/>
                  <a:t> </a:t>
                </a:r>
              </a:p>
            </p:txBody>
          </p:sp>
        </mc:Choice>
        <mc:Fallback xmlns="">
          <p:sp>
            <p:nvSpPr>
              <p:cNvPr id="3" name="Content Placeholder 2">
                <a:extLst>
                  <a:ext uri="{FF2B5EF4-FFF2-40B4-BE49-F238E27FC236}">
                    <a16:creationId xmlns:a16="http://schemas.microsoft.com/office/drawing/2014/main" id="{865F73E1-8290-4E9B-BF68-2071B0A6BDA2}"/>
                  </a:ext>
                </a:extLst>
              </p:cNvPr>
              <p:cNvSpPr>
                <a:spLocks noGrp="1" noRot="1" noChangeAspect="1" noMove="1" noResize="1" noEditPoints="1" noAdjustHandles="1" noChangeArrowheads="1" noChangeShapeType="1" noTextEdit="1"/>
              </p:cNvSpPr>
              <p:nvPr>
                <p:ph idx="1"/>
              </p:nvPr>
            </p:nvSpPr>
            <p:spPr>
              <a:blipFill>
                <a:blip r:embed="rId3"/>
                <a:stretch>
                  <a:fillRect l="-1043" t="-2241" r="-9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E909A61-E551-472D-BF7A-5668E0F213DE}"/>
                  </a:ext>
                </a:extLst>
              </p:cNvPr>
              <p:cNvSpPr txBox="1"/>
              <p:nvPr/>
            </p:nvSpPr>
            <p:spPr>
              <a:xfrm>
                <a:off x="4697924" y="3560917"/>
                <a:ext cx="2436885" cy="440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nor/>
                            </m:rPr>
                            <a:rPr lang="en-US" dirty="0">
                              <a:latin typeface="LibertineMathMI"/>
                            </a:rPr>
                            <m:t>𝜂</m:t>
                          </m:r>
                          <m:r>
                            <m:rPr>
                              <m:nor/>
                            </m:rPr>
                            <a:rPr lang="en-US" dirty="0">
                              <a:latin typeface="LibertineMathMI"/>
                            </a:rPr>
                            <m:t> </m:t>
                          </m:r>
                          <m:r>
                            <m:rPr>
                              <m:nor/>
                            </m:rPr>
                            <a:rPr lang="en-US" dirty="0">
                              <a:latin typeface="txmiaX"/>
                            </a:rPr>
                            <m:t>=</m:t>
                          </m:r>
                          <m:r>
                            <a:rPr lang="en-US" b="0" i="1" dirty="0" smtClean="0">
                              <a:latin typeface="Cambria Math" panose="02040503050406030204" pitchFamily="18" charset="0"/>
                            </a:rPr>
                            <m:t> </m:t>
                          </m:r>
                          <m:limLow>
                            <m:limLowPr>
                              <m:ctrlPr>
                                <a:rPr lang="en-US" i="1" smtClean="0">
                                  <a:latin typeface="Cambria Math" panose="02040503050406030204" pitchFamily="18" charset="0"/>
                                </a:rPr>
                              </m:ctrlPr>
                            </m:limLowPr>
                            <m:e>
                              <m:r>
                                <m:rPr>
                                  <m:sty m:val="p"/>
                                </m:rPr>
                                <a:rPr lang="en-US" b="0" i="0" smtClean="0">
                                  <a:latin typeface="Cambria Math" panose="02040503050406030204" pitchFamily="18" charset="0"/>
                                </a:rPr>
                                <m:t>arg</m:t>
                              </m:r>
                              <m:r>
                                <a:rPr lang="en-US" b="0" i="0" smtClean="0">
                                  <a:latin typeface="Cambria Math" panose="02040503050406030204" pitchFamily="18" charset="0"/>
                                </a:rPr>
                                <m:t> </m:t>
                              </m:r>
                              <m:r>
                                <m:rPr>
                                  <m:sty m:val="p"/>
                                </m:rPr>
                                <a:rPr lang="en-US" i="0" smtClean="0">
                                  <a:latin typeface="Cambria Math" panose="02040503050406030204" pitchFamily="18" charset="0"/>
                                </a:rPr>
                                <m:t>max</m:t>
                              </m:r>
                            </m:e>
                            <m:lim>
                              <m:r>
                                <m:rPr>
                                  <m:nor/>
                                </m:rPr>
                                <a:rPr lang="en-US" dirty="0">
                                  <a:latin typeface="LinLibertineT"/>
                                </a:rPr>
                                <m:t>1</m:t>
                              </m:r>
                              <m:r>
                                <m:rPr>
                                  <m:nor/>
                                </m:rPr>
                                <a:rPr lang="en-US" dirty="0">
                                  <a:latin typeface="txsys"/>
                                </a:rPr>
                                <m:t>≤</m:t>
                              </m:r>
                              <m:r>
                                <m:rPr>
                                  <m:nor/>
                                </m:rPr>
                                <a:rPr lang="en-US" dirty="0">
                                  <a:latin typeface="LibertineMathMI7"/>
                                </a:rPr>
                                <m:t>𝑖</m:t>
                              </m:r>
                              <m:r>
                                <m:rPr>
                                  <m:nor/>
                                </m:rPr>
                                <a:rPr lang="en-US" dirty="0">
                                  <a:latin typeface="LibertineMathMI7"/>
                                </a:rPr>
                                <m:t> </m:t>
                              </m:r>
                              <m:r>
                                <m:rPr>
                                  <m:nor/>
                                </m:rPr>
                                <a:rPr lang="en-US" dirty="0">
                                  <a:latin typeface="txsys"/>
                                </a:rPr>
                                <m:t>≤</m:t>
                              </m:r>
                              <m:r>
                                <m:rPr>
                                  <m:nor/>
                                </m:rPr>
                                <a:rPr lang="en-US" dirty="0">
                                  <a:latin typeface="LibertineMathMI7"/>
                                </a:rPr>
                                <m:t>𝑁</m:t>
                              </m:r>
                              <m:r>
                                <m:rPr>
                                  <m:nor/>
                                </m:rPr>
                                <a:rPr lang="en-US" dirty="0">
                                  <a:latin typeface="LibertineMathMI7"/>
                                </a:rPr>
                                <m:t> </m:t>
                              </m:r>
                            </m:lim>
                          </m:limLow>
                        </m:fName>
                        <m:e>
                          <m:r>
                            <m:rPr>
                              <m:nor/>
                            </m:rPr>
                            <a:rPr lang="en-US" b="0" i="0" smtClean="0">
                              <a:latin typeface="Cambria Math" panose="02040503050406030204" pitchFamily="18" charset="0"/>
                            </a:rPr>
                            <m:t>(</m:t>
                          </m:r>
                          <m:r>
                            <m:rPr>
                              <m:nor/>
                            </m:rPr>
                            <a:rPr lang="en-US" dirty="0">
                              <a:latin typeface="LibertineMathMI"/>
                            </a:rPr>
                            <m:t>𝐿</m:t>
                          </m:r>
                          <m:r>
                            <m:rPr>
                              <m:nor/>
                            </m:rPr>
                            <a:rPr lang="en-US" sz="800" dirty="0">
                              <a:latin typeface="LinLibertineT"/>
                            </a:rPr>
                            <m:t>1 </m:t>
                          </m:r>
                          <m:r>
                            <m:rPr>
                              <m:nor/>
                            </m:rPr>
                            <a:rPr lang="en-US" dirty="0">
                              <a:latin typeface="txsys"/>
                            </a:rPr>
                            <m:t>(</m:t>
                          </m:r>
                          <m:r>
                            <m:rPr>
                              <m:nor/>
                            </m:rPr>
                            <a:rPr lang="en-US" dirty="0">
                              <a:latin typeface="LibertineMathMI"/>
                            </a:rPr>
                            <m:t>𝑖</m:t>
                          </m:r>
                          <m:r>
                            <m:rPr>
                              <m:nor/>
                            </m:rPr>
                            <a:rPr lang="en-US" dirty="0">
                              <a:latin typeface="txsys"/>
                            </a:rPr>
                            <m:t>) </m:t>
                          </m:r>
                          <m:r>
                            <m:rPr>
                              <m:nor/>
                            </m:rPr>
                            <a:rPr lang="en-US" b="0" i="0" dirty="0" smtClean="0">
                              <a:latin typeface="txsys"/>
                            </a:rPr>
                            <m:t>. </m:t>
                          </m:r>
                          <m:r>
                            <m:rPr>
                              <m:nor/>
                            </m:rPr>
                            <a:rPr lang="en-US" dirty="0">
                              <a:latin typeface="LibertineMathMI"/>
                            </a:rPr>
                            <m:t>𝐿</m:t>
                          </m:r>
                          <m:r>
                            <m:rPr>
                              <m:nor/>
                            </m:rPr>
                            <a:rPr lang="en-US" sz="800" dirty="0">
                              <a:latin typeface="LinLibertineT"/>
                            </a:rPr>
                            <m:t>2 </m:t>
                          </m:r>
                          <m:r>
                            <m:rPr>
                              <m:nor/>
                            </m:rPr>
                            <a:rPr lang="en-US" dirty="0">
                              <a:latin typeface="txsys"/>
                            </a:rPr>
                            <m:t>(</m:t>
                          </m:r>
                          <m:r>
                            <m:rPr>
                              <m:nor/>
                            </m:rPr>
                            <a:rPr lang="en-US" dirty="0">
                              <a:latin typeface="LibertineMathMI"/>
                            </a:rPr>
                            <m:t>𝑖</m:t>
                          </m:r>
                          <m:r>
                            <m:rPr>
                              <m:nor/>
                            </m:rPr>
                            <a:rPr lang="en-US" dirty="0">
                              <a:latin typeface="txsys"/>
                            </a:rPr>
                            <m:t>)</m:t>
                          </m:r>
                          <m:r>
                            <m:rPr>
                              <m:nor/>
                            </m:rPr>
                            <a:rPr lang="en-US" b="0" i="0" dirty="0" smtClean="0">
                              <a:latin typeface="txsys"/>
                            </a:rPr>
                            <m:t>)</m:t>
                          </m:r>
                          <m:r>
                            <m:rPr>
                              <m:nor/>
                            </m:rPr>
                            <a:rPr lang="en-US" dirty="0"/>
                            <m:t> </m:t>
                          </m:r>
                        </m:e>
                      </m:func>
                    </m:oMath>
                  </m:oMathPara>
                </a14:m>
                <a:endParaRPr lang="en-US" dirty="0"/>
              </a:p>
            </p:txBody>
          </p:sp>
        </mc:Choice>
        <mc:Fallback xmlns="">
          <p:sp>
            <p:nvSpPr>
              <p:cNvPr id="6" name="TextBox 5">
                <a:extLst>
                  <a:ext uri="{FF2B5EF4-FFF2-40B4-BE49-F238E27FC236}">
                    <a16:creationId xmlns:a16="http://schemas.microsoft.com/office/drawing/2014/main" id="{3E909A61-E551-472D-BF7A-5668E0F213DE}"/>
                  </a:ext>
                </a:extLst>
              </p:cNvPr>
              <p:cNvSpPr txBox="1">
                <a:spLocks noRot="1" noChangeAspect="1" noMove="1" noResize="1" noEditPoints="1" noAdjustHandles="1" noChangeArrowheads="1" noChangeShapeType="1" noTextEdit="1"/>
              </p:cNvSpPr>
              <p:nvPr/>
            </p:nvSpPr>
            <p:spPr>
              <a:xfrm>
                <a:off x="4697924" y="3560917"/>
                <a:ext cx="2436885" cy="440377"/>
              </a:xfrm>
              <a:prstGeom prst="rect">
                <a:avLst/>
              </a:prstGeom>
              <a:blipFill>
                <a:blip r:embed="rId4"/>
                <a:stretch>
                  <a:fillRect l="-2005" r="-1003" b="-18056"/>
                </a:stretch>
              </a:blipFill>
            </p:spPr>
            <p:txBody>
              <a:bodyPr/>
              <a:lstStyle/>
              <a:p>
                <a:r>
                  <a:rPr lang="en-US">
                    <a:noFill/>
                  </a:rPr>
                  <a:t> </a:t>
                </a:r>
              </a:p>
            </p:txBody>
          </p:sp>
        </mc:Fallback>
      </mc:AlternateContent>
    </p:spTree>
    <p:extLst>
      <p:ext uri="{BB962C8B-B14F-4D97-AF65-F5344CB8AC3E}">
        <p14:creationId xmlns:p14="http://schemas.microsoft.com/office/powerpoint/2010/main" val="2765321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BADFB-5698-584D-83D6-76F2F31C7EF3}"/>
              </a:ext>
            </a:extLst>
          </p:cNvPr>
          <p:cNvSpPr>
            <a:spLocks noGrp="1"/>
          </p:cNvSpPr>
          <p:nvPr>
            <p:ph type="title"/>
          </p:nvPr>
        </p:nvSpPr>
        <p:spPr>
          <a:xfrm>
            <a:off x="655320" y="365125"/>
            <a:ext cx="5120114" cy="1692794"/>
          </a:xfrm>
        </p:spPr>
        <p:txBody>
          <a:bodyPr>
            <a:normAutofit/>
          </a:bodyPr>
          <a:lstStyle/>
          <a:p>
            <a:r>
              <a:rPr lang="en-US" sz="2800" b="1" dirty="0" err="1"/>
              <a:t>Vecsim</a:t>
            </a:r>
            <a:r>
              <a:rPr lang="en-US" sz="2800" b="1" dirty="0"/>
              <a:t>: Carrier-based, Privacy-Preserving Cellphone Contact Tracing </a:t>
            </a:r>
            <a:br>
              <a:rPr lang="en-US" sz="2800" dirty="0"/>
            </a:br>
            <a:endParaRPr lang="en-US" sz="2800" dirty="0"/>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903B90-37E0-2040-B27C-3FCD28540D29}"/>
              </a:ext>
            </a:extLst>
          </p:cNvPr>
          <p:cNvSpPr>
            <a:spLocks noGrp="1"/>
          </p:cNvSpPr>
          <p:nvPr>
            <p:ph idx="1"/>
          </p:nvPr>
        </p:nvSpPr>
        <p:spPr>
          <a:xfrm>
            <a:off x="655321" y="2575034"/>
            <a:ext cx="5120113" cy="3462228"/>
          </a:xfrm>
        </p:spPr>
        <p:txBody>
          <a:bodyPr>
            <a:normAutofit/>
          </a:bodyPr>
          <a:lstStyle/>
          <a:p>
            <a:r>
              <a:rPr lang="en-US" sz="1700" dirty="0"/>
              <a:t>A novel contact tracing method to track infectious diseases like COVID-19</a:t>
            </a:r>
          </a:p>
          <a:p>
            <a:r>
              <a:rPr lang="en-US" sz="1700" dirty="0"/>
              <a:t>Determines user proximity based on existing LTE log data collected by cellphone carriers.</a:t>
            </a:r>
          </a:p>
          <a:p>
            <a:r>
              <a:rPr lang="en-US" sz="1700" dirty="0"/>
              <a:t>Based on proximity detection rather than localization</a:t>
            </a:r>
          </a:p>
          <a:p>
            <a:r>
              <a:rPr lang="en-US" sz="1700" dirty="0"/>
              <a:t>No user involvement required and is easy to deploy.</a:t>
            </a:r>
          </a:p>
          <a:p>
            <a:r>
              <a:rPr lang="en-US" sz="1700" dirty="0"/>
              <a:t>96% accuracy in alerting cellphones within 50 meters of infected individual</a:t>
            </a:r>
          </a:p>
          <a:p>
            <a:r>
              <a:rPr lang="en-US" sz="1700" dirty="0"/>
              <a:t>Alerts less than 4.5% of cellphones beyond 150 meters</a:t>
            </a:r>
          </a:p>
          <a:p>
            <a:endParaRPr lang="en-US" sz="1700" dirty="0"/>
          </a:p>
          <a:p>
            <a:endParaRPr lang="en-US" sz="1700" dirty="0"/>
          </a:p>
        </p:txBody>
      </p:sp>
      <p:pic>
        <p:nvPicPr>
          <p:cNvPr id="5" name="Picture 4">
            <a:extLst>
              <a:ext uri="{FF2B5EF4-FFF2-40B4-BE49-F238E27FC236}">
                <a16:creationId xmlns:a16="http://schemas.microsoft.com/office/drawing/2014/main" id="{0905869F-EBDF-D54F-9215-D09F165D7E19}"/>
              </a:ext>
            </a:extLst>
          </p:cNvPr>
          <p:cNvPicPr>
            <a:picLocks noChangeAspect="1"/>
          </p:cNvPicPr>
          <p:nvPr/>
        </p:nvPicPr>
        <p:blipFill rotWithShape="1">
          <a:blip r:embed="rId3"/>
          <a:srcRect l="23451" r="18325" b="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279980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19AE7-5C1E-4F33-ABDD-3BACBE5B168A}"/>
              </a:ext>
            </a:extLst>
          </p:cNvPr>
          <p:cNvSpPr>
            <a:spLocks noGrp="1"/>
          </p:cNvSpPr>
          <p:nvPr>
            <p:ph type="title"/>
          </p:nvPr>
        </p:nvSpPr>
        <p:spPr/>
        <p:txBody>
          <a:bodyPr/>
          <a:lstStyle/>
          <a:p>
            <a:r>
              <a:rPr lang="en-US" dirty="0"/>
              <a:t>The Distance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73E1-8290-4E9B-BF68-2071B0A6BDA2}"/>
                  </a:ext>
                </a:extLst>
              </p:cNvPr>
              <p:cNvSpPr>
                <a:spLocks noGrp="1"/>
              </p:cNvSpPr>
              <p:nvPr>
                <p:ph idx="1"/>
              </p:nvPr>
            </p:nvSpPr>
            <p:spPr/>
            <p:txBody>
              <a:bodyPr/>
              <a:lstStyle/>
              <a:p>
                <a:r>
                  <a:rPr lang="en-US" dirty="0"/>
                  <a:t>Likelihood based on the Initial Estimate</a:t>
                </a:r>
              </a:p>
              <a:p>
                <a:pPr lvl="1"/>
                <a:r>
                  <a:rPr lang="en-US" dirty="0"/>
                  <a:t>We define N(= 8) Probability Density Functions (PDF)</a:t>
                </a:r>
              </a:p>
              <a:p>
                <a:pPr marL="457200" lvl="1" indent="0">
                  <a:buNone/>
                </a:pPr>
                <a:endParaRPr lang="en-US" dirty="0"/>
              </a:p>
              <a:p>
                <a:pPr marL="457200" lvl="1" indent="0">
                  <a:buNone/>
                </a:pPr>
                <a:r>
                  <a:rPr lang="en-US" dirty="0"/>
                  <a:t>where,</a:t>
                </a:r>
              </a:p>
              <a:p>
                <a:pPr marL="457200" lvl="1" indent="0">
                  <a:buNone/>
                </a:pPr>
                <a:r>
                  <a:rPr lang="en-US" dirty="0"/>
                  <a:t>	</a:t>
                </a:r>
                <a:r>
                  <a:rPr lang="en-US" dirty="0">
                    <a:ea typeface="Cambria Math" panose="02040503050406030204" pitchFamily="18"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m:t>
                    </m:r>
                  </m:oMath>
                </a14:m>
                <a:r>
                  <a:rPr lang="en-US" dirty="0"/>
                  <a:t> represents the probability the </a:t>
                </a:r>
                <a14:m>
                  <m:oMath xmlns:m="http://schemas.openxmlformats.org/officeDocument/2006/math">
                    <m:r>
                      <a:rPr lang="en-US" i="1">
                        <a:latin typeface="Cambria Math" panose="02040503050406030204" pitchFamily="18" charset="0"/>
                        <a:ea typeface="Cambria Math" panose="02040503050406030204" pitchFamily="18" charset="0"/>
                      </a:rPr>
                      <m:t>𝑑</m:t>
                    </m:r>
                  </m:oMath>
                </a14:m>
                <a:r>
                  <a:rPr lang="en-US" dirty="0"/>
                  <a:t> is the discrete initial estimate, given the actual discrete distance is </a:t>
                </a:r>
                <a14:m>
                  <m:oMath xmlns:m="http://schemas.openxmlformats.org/officeDocument/2006/math">
                    <m:r>
                      <a:rPr lang="en-US" i="1">
                        <a:latin typeface="Cambria Math" panose="02040503050406030204" pitchFamily="18" charset="0"/>
                        <a:ea typeface="Cambria Math" panose="02040503050406030204" pitchFamily="18" charset="0"/>
                      </a:rPr>
                      <m:t>𝑎</m:t>
                    </m:r>
                  </m:oMath>
                </a14:m>
                <a:r>
                  <a:rPr lang="en-US" dirty="0"/>
                  <a:t>. The PDF is defined as</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865F73E1-8290-4E9B-BF68-2071B0A6BDA2}"/>
                  </a:ext>
                </a:extLst>
              </p:cNvPr>
              <p:cNvSpPr>
                <a:spLocks noGrp="1" noRot="1" noChangeAspect="1" noMove="1" noResize="1" noEditPoints="1" noAdjustHandles="1" noChangeArrowheads="1" noChangeShapeType="1" noTextEdit="1"/>
              </p:cNvSpPr>
              <p:nvPr>
                <p:ph idx="1"/>
              </p:nvPr>
            </p:nvSpPr>
            <p:spPr>
              <a:blipFill>
                <a:blip r:embed="rId3"/>
                <a:stretch>
                  <a:fillRect l="-1043" t="-2241" r="-1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5811653-4AD9-4AFC-9C7E-B2516C289211}"/>
                  </a:ext>
                </a:extLst>
              </p:cNvPr>
              <p:cNvSpPr txBox="1"/>
              <p:nvPr/>
            </p:nvSpPr>
            <p:spPr>
              <a:xfrm>
                <a:off x="3888137" y="2757398"/>
                <a:ext cx="1479764" cy="2802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  </m:t>
                          </m:r>
                        </m:sub>
                        <m:sup>
                          <m:r>
                            <a:rPr lang="en-US" i="1">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𝑁</m:t>
                          </m:r>
                        </m:sub>
                        <m:sup>
                          <m:r>
                            <a:rPr lang="en-US" i="1">
                              <a:latin typeface="Cambria Math" panose="02040503050406030204" pitchFamily="18" charset="0"/>
                              <a:ea typeface="Cambria Math" panose="02040503050406030204" pitchFamily="18" charset="0"/>
                            </a:rPr>
                            <m:t>1</m:t>
                          </m:r>
                        </m:sup>
                      </m:sSubSup>
                    </m:oMath>
                  </m:oMathPara>
                </a14:m>
                <a:endParaRPr lang="en-US" dirty="0"/>
              </a:p>
            </p:txBody>
          </p:sp>
        </mc:Choice>
        <mc:Fallback xmlns="">
          <p:sp>
            <p:nvSpPr>
              <p:cNvPr id="4" name="TextBox 3">
                <a:extLst>
                  <a:ext uri="{FF2B5EF4-FFF2-40B4-BE49-F238E27FC236}">
                    <a16:creationId xmlns:a16="http://schemas.microsoft.com/office/drawing/2014/main" id="{45811653-4AD9-4AFC-9C7E-B2516C289211}"/>
                  </a:ext>
                </a:extLst>
              </p:cNvPr>
              <p:cNvSpPr txBox="1">
                <a:spLocks noRot="1" noChangeAspect="1" noMove="1" noResize="1" noEditPoints="1" noAdjustHandles="1" noChangeArrowheads="1" noChangeShapeType="1" noTextEdit="1"/>
              </p:cNvSpPr>
              <p:nvPr/>
            </p:nvSpPr>
            <p:spPr>
              <a:xfrm>
                <a:off x="3888137" y="2757398"/>
                <a:ext cx="1479764" cy="280270"/>
              </a:xfrm>
              <a:prstGeom prst="rect">
                <a:avLst/>
              </a:prstGeom>
              <a:blipFill>
                <a:blip r:embed="rId4"/>
                <a:stretch>
                  <a:fillRect l="-5350" t="-2174" r="-412"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4968E51-42EB-4558-893C-016C8C4B25A6}"/>
                  </a:ext>
                </a:extLst>
              </p:cNvPr>
              <p:cNvSpPr/>
              <p:nvPr/>
            </p:nvSpPr>
            <p:spPr>
              <a:xfrm>
                <a:off x="1822486" y="4255339"/>
                <a:ext cx="1286378" cy="1200329"/>
              </a:xfrm>
              <a:prstGeom prst="rect">
                <a:avLst/>
              </a:prstGeom>
            </p:spPr>
            <p:txBody>
              <a:bodyPr wrap="none">
                <a:spAutoFit/>
              </a:bodyPr>
              <a:lstStyle/>
              <a:p>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1</m:t>
                        </m:r>
                      </m:sup>
                    </m:sSub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e>
                    </m:d>
                  </m:oMath>
                </a14:m>
                <a:r>
                  <a:rPr lang="en-US" dirty="0"/>
                  <a:t> = 0.9</a:t>
                </a:r>
              </a:p>
              <a:p>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1</m:t>
                        </m:r>
                      </m:sup>
                    </m:sSub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2</m:t>
                        </m:r>
                      </m:e>
                    </m:d>
                  </m:oMath>
                </a14:m>
                <a:r>
                  <a:rPr lang="en-US" dirty="0"/>
                  <a:t> = 0.1</a:t>
                </a:r>
              </a:p>
              <a:p>
                <a:endParaRPr lang="en-US" dirty="0"/>
              </a:p>
              <a:p>
                <a:r>
                  <a:rPr lang="en-US" dirty="0"/>
                  <a:t> </a:t>
                </a:r>
              </a:p>
            </p:txBody>
          </p:sp>
        </mc:Choice>
        <mc:Fallback xmlns="">
          <p:sp>
            <p:nvSpPr>
              <p:cNvPr id="5" name="Rectangle 4">
                <a:extLst>
                  <a:ext uri="{FF2B5EF4-FFF2-40B4-BE49-F238E27FC236}">
                    <a16:creationId xmlns:a16="http://schemas.microsoft.com/office/drawing/2014/main" id="{14968E51-42EB-4558-893C-016C8C4B25A6}"/>
                  </a:ext>
                </a:extLst>
              </p:cNvPr>
              <p:cNvSpPr>
                <a:spLocks noRot="1" noChangeAspect="1" noMove="1" noResize="1" noEditPoints="1" noAdjustHandles="1" noChangeArrowheads="1" noChangeShapeType="1" noTextEdit="1"/>
              </p:cNvSpPr>
              <p:nvPr/>
            </p:nvSpPr>
            <p:spPr>
              <a:xfrm>
                <a:off x="1822486" y="4255339"/>
                <a:ext cx="1286378" cy="1200329"/>
              </a:xfrm>
              <a:prstGeom prst="rect">
                <a:avLst/>
              </a:prstGeom>
              <a:blipFill>
                <a:blip r:embed="rId5"/>
                <a:stretch>
                  <a:fillRect l="-1422" t="-2538" r="-33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2875955-F5DD-41C7-B455-5EDBECB719E0}"/>
                  </a:ext>
                </a:extLst>
              </p:cNvPr>
              <p:cNvSpPr/>
              <p:nvPr/>
            </p:nvSpPr>
            <p:spPr>
              <a:xfrm>
                <a:off x="4586350" y="4101408"/>
                <a:ext cx="1747273" cy="1754326"/>
              </a:xfrm>
              <a:prstGeom prst="rect">
                <a:avLst/>
              </a:prstGeom>
            </p:spPr>
            <p:txBody>
              <a:bodyPr wrap="none">
                <a:spAutoFit/>
              </a:bodyPr>
              <a:lstStyle/>
              <a:p>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1</m:t>
                        </m:r>
                      </m:sup>
                    </m:sSub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 −1</m:t>
                        </m:r>
                      </m:e>
                    </m:d>
                  </m:oMath>
                </a14:m>
                <a:r>
                  <a:rPr lang="en-US" dirty="0"/>
                  <a:t> = 0.1</a:t>
                </a:r>
              </a:p>
              <a:p>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1</m:t>
                        </m:r>
                      </m:sup>
                    </m:sSub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oMath>
                </a14:m>
                <a:r>
                  <a:rPr lang="en-US" dirty="0"/>
                  <a:t> = 0.8</a:t>
                </a:r>
              </a:p>
              <a:p>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1</m:t>
                        </m:r>
                      </m:sup>
                    </m:sSub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e>
                    </m:d>
                  </m:oMath>
                </a14:m>
                <a:r>
                  <a:rPr lang="en-US" dirty="0"/>
                  <a:t> = 0.1</a:t>
                </a:r>
              </a:p>
              <a:p>
                <a:endParaRPr lang="en-US" dirty="0"/>
              </a:p>
              <a:p>
                <a:endParaRPr lang="en-US" dirty="0"/>
              </a:p>
              <a:p>
                <a:r>
                  <a:rPr lang="en-US" dirty="0"/>
                  <a:t> </a:t>
                </a:r>
              </a:p>
            </p:txBody>
          </p:sp>
        </mc:Choice>
        <mc:Fallback xmlns="">
          <p:sp>
            <p:nvSpPr>
              <p:cNvPr id="6" name="Rectangle 5">
                <a:extLst>
                  <a:ext uri="{FF2B5EF4-FFF2-40B4-BE49-F238E27FC236}">
                    <a16:creationId xmlns:a16="http://schemas.microsoft.com/office/drawing/2014/main" id="{E2875955-F5DD-41C7-B455-5EDBECB719E0}"/>
                  </a:ext>
                </a:extLst>
              </p:cNvPr>
              <p:cNvSpPr>
                <a:spLocks noRot="1" noChangeAspect="1" noMove="1" noResize="1" noEditPoints="1" noAdjustHandles="1" noChangeArrowheads="1" noChangeShapeType="1" noTextEdit="1"/>
              </p:cNvSpPr>
              <p:nvPr/>
            </p:nvSpPr>
            <p:spPr>
              <a:xfrm>
                <a:off x="4586350" y="4101408"/>
                <a:ext cx="1747273" cy="1754326"/>
              </a:xfrm>
              <a:prstGeom prst="rect">
                <a:avLst/>
              </a:prstGeom>
              <a:blipFill>
                <a:blip r:embed="rId6"/>
                <a:stretch>
                  <a:fillRect l="-697" t="-2083" r="-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1CA475D-DA00-4BD2-B5C4-343B38E59785}"/>
                  </a:ext>
                </a:extLst>
              </p:cNvPr>
              <p:cNvSpPr/>
              <p:nvPr/>
            </p:nvSpPr>
            <p:spPr>
              <a:xfrm>
                <a:off x="7441913" y="4255339"/>
                <a:ext cx="1736053" cy="1200329"/>
              </a:xfrm>
              <a:prstGeom prst="rect">
                <a:avLst/>
              </a:prstGeom>
            </p:spPr>
            <p:txBody>
              <a:bodyPr wrap="none">
                <a:spAutoFit/>
              </a:bodyPr>
              <a:lstStyle/>
              <a:p>
                <a14:m>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1</m:t>
                        </m:r>
                      </m:sup>
                    </m:sSub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e>
                    </m:d>
                  </m:oMath>
                </a14:m>
                <a:r>
                  <a:rPr lang="en-US" dirty="0"/>
                  <a:t> = 0.1</a:t>
                </a:r>
              </a:p>
              <a:p>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𝑎</m:t>
                        </m:r>
                      </m:sub>
                      <m:sup>
                        <m:r>
                          <a:rPr lang="en-US" i="1">
                            <a:latin typeface="Cambria Math" panose="02040503050406030204" pitchFamily="18" charset="0"/>
                            <a:ea typeface="Cambria Math" panose="02040503050406030204" pitchFamily="18" charset="0"/>
                          </a:rPr>
                          <m:t>1</m:t>
                        </m:r>
                      </m:sup>
                    </m:sSub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𝑁</m:t>
                        </m:r>
                      </m:e>
                    </m:d>
                  </m:oMath>
                </a14:m>
                <a:r>
                  <a:rPr lang="en-US" dirty="0"/>
                  <a:t> = 0.9</a:t>
                </a:r>
              </a:p>
              <a:p>
                <a:endParaRPr lang="en-US" dirty="0"/>
              </a:p>
              <a:p>
                <a:r>
                  <a:rPr lang="en-US" dirty="0"/>
                  <a:t> </a:t>
                </a:r>
              </a:p>
            </p:txBody>
          </p:sp>
        </mc:Choice>
        <mc:Fallback xmlns="">
          <p:sp>
            <p:nvSpPr>
              <p:cNvPr id="7" name="Rectangle 6">
                <a:extLst>
                  <a:ext uri="{FF2B5EF4-FFF2-40B4-BE49-F238E27FC236}">
                    <a16:creationId xmlns:a16="http://schemas.microsoft.com/office/drawing/2014/main" id="{11CA475D-DA00-4BD2-B5C4-343B38E59785}"/>
                  </a:ext>
                </a:extLst>
              </p:cNvPr>
              <p:cNvSpPr>
                <a:spLocks noRot="1" noChangeAspect="1" noMove="1" noResize="1" noEditPoints="1" noAdjustHandles="1" noChangeArrowheads="1" noChangeShapeType="1" noTextEdit="1"/>
              </p:cNvSpPr>
              <p:nvPr/>
            </p:nvSpPr>
            <p:spPr>
              <a:xfrm>
                <a:off x="7441913" y="4255339"/>
                <a:ext cx="1736053" cy="1200329"/>
              </a:xfrm>
              <a:prstGeom prst="rect">
                <a:avLst/>
              </a:prstGeom>
              <a:blipFill>
                <a:blip r:embed="rId7"/>
                <a:stretch>
                  <a:fillRect l="-1053" t="-2538" r="-2105"/>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82A43AD4-9887-4163-B7CE-AEF9180E5674}"/>
              </a:ext>
            </a:extLst>
          </p:cNvPr>
          <p:cNvSpPr/>
          <p:nvPr/>
        </p:nvSpPr>
        <p:spPr>
          <a:xfrm rot="16200000">
            <a:off x="2310423" y="4669896"/>
            <a:ext cx="244098" cy="10500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3389A651-36B5-4605-8590-4A4C478DE230}"/>
              </a:ext>
            </a:extLst>
          </p:cNvPr>
          <p:cNvSpPr/>
          <p:nvPr/>
        </p:nvSpPr>
        <p:spPr>
          <a:xfrm rot="16200000">
            <a:off x="5262642" y="4697664"/>
            <a:ext cx="244098" cy="10500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11361164-BE8D-474F-A5EA-E0A2E865363D}"/>
              </a:ext>
            </a:extLst>
          </p:cNvPr>
          <p:cNvSpPr/>
          <p:nvPr/>
        </p:nvSpPr>
        <p:spPr>
          <a:xfrm rot="16200000">
            <a:off x="8187891" y="4669896"/>
            <a:ext cx="244098" cy="105001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9584EF70-7BAC-463C-B144-DF852A444513}"/>
                  </a:ext>
                </a:extLst>
              </p:cNvPr>
              <p:cNvSpPr/>
              <p:nvPr/>
            </p:nvSpPr>
            <p:spPr>
              <a:xfrm>
                <a:off x="2026142" y="5316950"/>
                <a:ext cx="81265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=1</m:t>
                      </m:r>
                    </m:oMath>
                  </m:oMathPara>
                </a14:m>
                <a:endParaRPr lang="en-US" dirty="0"/>
              </a:p>
              <a:p>
                <a:r>
                  <a:rPr lang="en-US" dirty="0"/>
                  <a:t> </a:t>
                </a:r>
              </a:p>
            </p:txBody>
          </p:sp>
        </mc:Choice>
        <mc:Fallback xmlns="">
          <p:sp>
            <p:nvSpPr>
              <p:cNvPr id="11" name="Rectangle 10">
                <a:extLst>
                  <a:ext uri="{FF2B5EF4-FFF2-40B4-BE49-F238E27FC236}">
                    <a16:creationId xmlns:a16="http://schemas.microsoft.com/office/drawing/2014/main" id="{9584EF70-7BAC-463C-B144-DF852A444513}"/>
                  </a:ext>
                </a:extLst>
              </p:cNvPr>
              <p:cNvSpPr>
                <a:spLocks noRot="1" noChangeAspect="1" noMove="1" noResize="1" noEditPoints="1" noAdjustHandles="1" noChangeArrowheads="1" noChangeShapeType="1" noTextEdit="1"/>
              </p:cNvSpPr>
              <p:nvPr/>
            </p:nvSpPr>
            <p:spPr>
              <a:xfrm>
                <a:off x="2026142" y="5316950"/>
                <a:ext cx="812658"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2A6E287-A38D-4B97-BB70-C2EECF8B2C25}"/>
                  </a:ext>
                </a:extLst>
              </p:cNvPr>
              <p:cNvSpPr/>
              <p:nvPr/>
            </p:nvSpPr>
            <p:spPr>
              <a:xfrm>
                <a:off x="4834284" y="5359529"/>
                <a:ext cx="11008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dirty="0" smtClean="0">
                          <a:latin typeface="LinLibertineT"/>
                        </a:rPr>
                        <m:t>1</m:t>
                      </m:r>
                      <m:r>
                        <m:rPr>
                          <m:nor/>
                        </m:rPr>
                        <a:rPr lang="en-US" b="0" i="0" dirty="0" smtClean="0">
                          <a:latin typeface="LinLibertineT"/>
                        </a:rPr>
                        <m:t> &lt;</m:t>
                      </m:r>
                      <m:r>
                        <a:rPr lang="en-US" b="0" i="1" dirty="0" smtClean="0">
                          <a:latin typeface="Cambria Math" panose="02040503050406030204" pitchFamily="18" charset="0"/>
                        </a:rPr>
                        <m:t> </m:t>
                      </m:r>
                      <m:r>
                        <a:rPr lang="en-US" i="1">
                          <a:latin typeface="Cambria Math" panose="02040503050406030204" pitchFamily="18" charset="0"/>
                          <a:ea typeface="Cambria Math" panose="02040503050406030204" pitchFamily="18" charset="0"/>
                        </a:rPr>
                        <m:t>𝑎</m:t>
                      </m:r>
                      <m:r>
                        <m:rPr>
                          <m:nor/>
                        </m:rPr>
                        <a:rPr lang="en-US" b="0" i="0" smtClean="0">
                          <a:latin typeface="Cambria Math" panose="02040503050406030204" pitchFamily="18" charset="0"/>
                          <a:ea typeface="Cambria Math" panose="02040503050406030204" pitchFamily="18" charset="0"/>
                        </a:rPr>
                        <m:t> &lt;</m:t>
                      </m:r>
                      <m:r>
                        <m:rPr>
                          <m:nor/>
                        </m:rPr>
                        <a:rPr lang="en-US" dirty="0">
                          <a:latin typeface="LibertineMathMI7"/>
                        </a:rPr>
                        <m:t>𝑁</m:t>
                      </m:r>
                    </m:oMath>
                  </m:oMathPara>
                </a14:m>
                <a:endParaRPr lang="en-US" dirty="0"/>
              </a:p>
            </p:txBody>
          </p:sp>
        </mc:Choice>
        <mc:Fallback xmlns="">
          <p:sp>
            <p:nvSpPr>
              <p:cNvPr id="12" name="Rectangle 11">
                <a:extLst>
                  <a:ext uri="{FF2B5EF4-FFF2-40B4-BE49-F238E27FC236}">
                    <a16:creationId xmlns:a16="http://schemas.microsoft.com/office/drawing/2014/main" id="{A2A6E287-A38D-4B97-BB70-C2EECF8B2C25}"/>
                  </a:ext>
                </a:extLst>
              </p:cNvPr>
              <p:cNvSpPr>
                <a:spLocks noRot="1" noChangeAspect="1" noMove="1" noResize="1" noEditPoints="1" noAdjustHandles="1" noChangeArrowheads="1" noChangeShapeType="1" noTextEdit="1"/>
              </p:cNvSpPr>
              <p:nvPr/>
            </p:nvSpPr>
            <p:spPr>
              <a:xfrm>
                <a:off x="4834284" y="5359529"/>
                <a:ext cx="1100814"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6AF1DDD-BD0E-423E-A274-ADEB6FFAA814}"/>
                  </a:ext>
                </a:extLst>
              </p:cNvPr>
              <p:cNvSpPr/>
              <p:nvPr/>
            </p:nvSpPr>
            <p:spPr>
              <a:xfrm>
                <a:off x="7903610" y="5357592"/>
                <a:ext cx="90883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oMath>
                  </m:oMathPara>
                </a14:m>
                <a:endParaRPr lang="en-US" dirty="0"/>
              </a:p>
              <a:p>
                <a:r>
                  <a:rPr lang="en-US" dirty="0"/>
                  <a:t> </a:t>
                </a:r>
              </a:p>
            </p:txBody>
          </p:sp>
        </mc:Choice>
        <mc:Fallback xmlns="">
          <p:sp>
            <p:nvSpPr>
              <p:cNvPr id="13" name="Rectangle 12">
                <a:extLst>
                  <a:ext uri="{FF2B5EF4-FFF2-40B4-BE49-F238E27FC236}">
                    <a16:creationId xmlns:a16="http://schemas.microsoft.com/office/drawing/2014/main" id="{A6AF1DDD-BD0E-423E-A274-ADEB6FFAA814}"/>
                  </a:ext>
                </a:extLst>
              </p:cNvPr>
              <p:cNvSpPr>
                <a:spLocks noRot="1" noChangeAspect="1" noMove="1" noResize="1" noEditPoints="1" noAdjustHandles="1" noChangeArrowheads="1" noChangeShapeType="1" noTextEdit="1"/>
              </p:cNvSpPr>
              <p:nvPr/>
            </p:nvSpPr>
            <p:spPr>
              <a:xfrm>
                <a:off x="7903610" y="5357592"/>
                <a:ext cx="908839" cy="64633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969213C-18A9-4628-91D9-55C500EEBDED}"/>
                  </a:ext>
                </a:extLst>
              </p:cNvPr>
              <p:cNvSpPr/>
              <p:nvPr/>
            </p:nvSpPr>
            <p:spPr>
              <a:xfrm>
                <a:off x="5081552" y="6036369"/>
                <a:ext cx="1656287" cy="396968"/>
              </a:xfrm>
              <a:prstGeom prst="rect">
                <a:avLst/>
              </a:prstGeom>
            </p:spPr>
            <p:txBody>
              <a:bodyPr wrap="none">
                <a:spAutoFit/>
              </a:bodyPr>
              <a:lstStyle/>
              <a:p>
                <a14:m>
                  <m:oMath xmlns:m="http://schemas.openxmlformats.org/officeDocument/2006/math">
                    <m:r>
                      <m:rPr>
                        <m:nor/>
                      </m:rPr>
                      <a:rPr lang="en-US" dirty="0" smtClean="0">
                        <a:latin typeface="LibertineMathMI"/>
                      </a:rPr>
                      <m:t>𝐿</m:t>
                    </m:r>
                    <m:r>
                      <m:rPr>
                        <m:nor/>
                      </m:rPr>
                      <a:rPr lang="en-US" sz="800" dirty="0" smtClean="0">
                        <a:latin typeface="LinLibertineT"/>
                      </a:rPr>
                      <m:t>1 </m:t>
                    </m:r>
                    <m:r>
                      <m:rPr>
                        <m:nor/>
                      </m:rPr>
                      <a:rPr lang="en-US" dirty="0" smtClean="0">
                        <a:latin typeface="txsys"/>
                      </a:rPr>
                      <m:t>(</m:t>
                    </m:r>
                    <m:r>
                      <m:rPr>
                        <m:nor/>
                      </m:rPr>
                      <a:rPr lang="en-US" dirty="0" smtClean="0">
                        <a:latin typeface="LibertineMathMI"/>
                      </a:rPr>
                      <m:t>𝑖</m:t>
                    </m:r>
                    <m:r>
                      <m:rPr>
                        <m:nor/>
                      </m:rPr>
                      <a:rPr lang="en-US" dirty="0" smtClean="0">
                        <a:latin typeface="txsys"/>
                      </a:rPr>
                      <m:t>)</m:t>
                    </m:r>
                    <m:r>
                      <a:rPr lang="en-US" b="0" i="1" dirty="0" smtClean="0">
                        <a:latin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𝑖</m:t>
                        </m:r>
                      </m:sub>
                      <m:sup>
                        <m:r>
                          <a:rPr lang="en-US" i="1">
                            <a:latin typeface="Cambria Math" panose="02040503050406030204" pitchFamily="18" charset="0"/>
                            <a:ea typeface="Cambria Math" panose="02040503050406030204" pitchFamily="18" charset="0"/>
                          </a:rPr>
                          <m:t>1</m:t>
                        </m:r>
                      </m:sup>
                    </m:sSubSup>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𝑑</m:t>
                        </m:r>
                      </m:e>
                    </m:d>
                  </m:oMath>
                </a14:m>
                <a:r>
                  <a:rPr lang="en-US" dirty="0"/>
                  <a:t> </a:t>
                </a:r>
              </a:p>
            </p:txBody>
          </p:sp>
        </mc:Choice>
        <mc:Fallback xmlns="">
          <p:sp>
            <p:nvSpPr>
              <p:cNvPr id="14" name="Rectangle 13">
                <a:extLst>
                  <a:ext uri="{FF2B5EF4-FFF2-40B4-BE49-F238E27FC236}">
                    <a16:creationId xmlns:a16="http://schemas.microsoft.com/office/drawing/2014/main" id="{4969213C-18A9-4628-91D9-55C500EEBDED}"/>
                  </a:ext>
                </a:extLst>
              </p:cNvPr>
              <p:cNvSpPr>
                <a:spLocks noRot="1" noChangeAspect="1" noMove="1" noResize="1" noEditPoints="1" noAdjustHandles="1" noChangeArrowheads="1" noChangeShapeType="1" noTextEdit="1"/>
              </p:cNvSpPr>
              <p:nvPr/>
            </p:nvSpPr>
            <p:spPr>
              <a:xfrm>
                <a:off x="5081552" y="6036369"/>
                <a:ext cx="1656287" cy="396968"/>
              </a:xfrm>
              <a:prstGeom prst="rect">
                <a:avLst/>
              </a:prstGeom>
              <a:blipFill>
                <a:blip r:embed="rId11"/>
                <a:stretch>
                  <a:fillRect b="-9231"/>
                </a:stretch>
              </a:blipFill>
            </p:spPr>
            <p:txBody>
              <a:bodyPr/>
              <a:lstStyle/>
              <a:p>
                <a:r>
                  <a:rPr lang="en-US">
                    <a:noFill/>
                  </a:rPr>
                  <a:t> </a:t>
                </a:r>
              </a:p>
            </p:txBody>
          </p:sp>
        </mc:Fallback>
      </mc:AlternateContent>
    </p:spTree>
    <p:extLst>
      <p:ext uri="{BB962C8B-B14F-4D97-AF65-F5344CB8AC3E}">
        <p14:creationId xmlns:p14="http://schemas.microsoft.com/office/powerpoint/2010/main" val="2502175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19AE7-5C1E-4F33-ABDD-3BACBE5B168A}"/>
              </a:ext>
            </a:extLst>
          </p:cNvPr>
          <p:cNvSpPr>
            <a:spLocks noGrp="1"/>
          </p:cNvSpPr>
          <p:nvPr>
            <p:ph type="title"/>
          </p:nvPr>
        </p:nvSpPr>
        <p:spPr/>
        <p:txBody>
          <a:bodyPr/>
          <a:lstStyle/>
          <a:p>
            <a:r>
              <a:rPr lang="en-US" dirty="0"/>
              <a:t>The Distance Estimation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5F73E1-8290-4E9B-BF68-2071B0A6BDA2}"/>
                  </a:ext>
                </a:extLst>
              </p:cNvPr>
              <p:cNvSpPr>
                <a:spLocks noGrp="1"/>
              </p:cNvSpPr>
              <p:nvPr>
                <p:ph idx="1"/>
              </p:nvPr>
            </p:nvSpPr>
            <p:spPr>
              <a:xfrm>
                <a:off x="838200" y="1825624"/>
                <a:ext cx="6647481" cy="5071121"/>
              </a:xfrm>
            </p:spPr>
            <p:txBody>
              <a:bodyPr>
                <a:normAutofit fontScale="85000" lnSpcReduction="20000"/>
              </a:bodyPr>
              <a:lstStyle/>
              <a:p>
                <a:r>
                  <a:rPr lang="en-US" dirty="0"/>
                  <a:t>Likelihood based on Unique Base Station (PCI)</a:t>
                </a:r>
              </a:p>
              <a:p>
                <a:pPr lvl="1"/>
                <a:r>
                  <a:rPr lang="en-US" dirty="0"/>
                  <a:t>We define unique base stations as the set of base stations in the MRO record that are exclusive to either location.</a:t>
                </a:r>
              </a:p>
              <a:p>
                <a:pPr lvl="1"/>
                <a:r>
                  <a:rPr lang="en-US" dirty="0"/>
                  <a:t>The idea is that if two UE’s are farther apart from each other, a UE has a higher chance of hearing from a PCI that the other cannot hear.</a:t>
                </a:r>
              </a:p>
              <a:p>
                <a:pPr lvl="1"/>
                <a:r>
                  <a:rPr lang="en-US" dirty="0"/>
                  <a:t>We use the RSRP value if there is only one unique station , or the average of the top 2 RSRPs if there is more than one unique station.</a:t>
                </a:r>
              </a:p>
              <a:p>
                <a:pPr lvl="1"/>
                <a:r>
                  <a:rPr lang="en-US" dirty="0"/>
                  <a:t>We define N(= 8) Probability Density Functions (PDF)</a:t>
                </a:r>
              </a:p>
              <a:p>
                <a:pPr lvl="1"/>
                <a:endParaRPr lang="en-US" dirty="0"/>
              </a:p>
              <a:p>
                <a:pPr lvl="1"/>
                <a:endParaRPr lang="en-US" dirty="0"/>
              </a:p>
              <a:p>
                <a:pPr marL="457200" lvl="1" indent="0">
                  <a:buNone/>
                </a:pPr>
                <a:r>
                  <a:rPr lang="en-US" dirty="0"/>
                  <a:t>where,</a:t>
                </a:r>
              </a:p>
              <a:p>
                <a:pPr marL="457200" lvl="1" indent="0">
                  <a:buNone/>
                </a:pPr>
                <a:r>
                  <a:rPr lang="en-US" dirty="0"/>
                  <a:t>	</a:t>
                </a:r>
                <a:r>
                  <a:rPr lang="en-US" dirty="0">
                    <a:ea typeface="Cambria Math" panose="02040503050406030204" pitchFamily="18" charset="0"/>
                  </a:rPr>
                  <a:t> </a:t>
                </a:r>
                <a14:m>
                  <m:oMath xmlns:m="http://schemas.openxmlformats.org/officeDocument/2006/math">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ea typeface="Cambria Math" panose="02040503050406030204" pitchFamily="18" charset="0"/>
                          </a:rPr>
                          <m:t>𝑎</m:t>
                        </m:r>
                      </m:sub>
                      <m:sup>
                        <m:r>
                          <a:rPr lang="en-US" b="0" i="1" smtClean="0">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oMath>
                </a14:m>
                <a:r>
                  <a:rPr lang="en-US" dirty="0"/>
                  <a:t> represents the probability that x is the measure of the RSRP value (discussed above) when the actual discrete distance is </a:t>
                </a:r>
                <a14:m>
                  <m:oMath xmlns:m="http://schemas.openxmlformats.org/officeDocument/2006/math">
                    <m:r>
                      <a:rPr lang="en-US" i="1">
                        <a:latin typeface="Cambria Math" panose="02040503050406030204" pitchFamily="18" charset="0"/>
                        <a:ea typeface="Cambria Math" panose="02040503050406030204" pitchFamily="18" charset="0"/>
                      </a:rPr>
                      <m:t>𝑎</m:t>
                    </m:r>
                  </m:oMath>
                </a14:m>
                <a:endParaRPr lang="en-US" dirty="0"/>
              </a:p>
              <a:p>
                <a:endParaRPr lang="en-US" dirty="0"/>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865F73E1-8290-4E9B-BF68-2071B0A6BDA2}"/>
                  </a:ext>
                </a:extLst>
              </p:cNvPr>
              <p:cNvSpPr>
                <a:spLocks noGrp="1" noRot="1" noChangeAspect="1" noMove="1" noResize="1" noEditPoints="1" noAdjustHandles="1" noChangeArrowheads="1" noChangeShapeType="1" noTextEdit="1"/>
              </p:cNvSpPr>
              <p:nvPr>
                <p:ph idx="1"/>
              </p:nvPr>
            </p:nvSpPr>
            <p:spPr>
              <a:xfrm>
                <a:off x="838200" y="1825624"/>
                <a:ext cx="6647481" cy="5071121"/>
              </a:xfrm>
              <a:blipFill>
                <a:blip r:embed="rId3"/>
                <a:stretch>
                  <a:fillRect l="-1284" t="-27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2FB014-F0B5-4A47-B2D2-31B869025E6B}"/>
                  </a:ext>
                </a:extLst>
              </p:cNvPr>
              <p:cNvSpPr txBox="1"/>
              <p:nvPr/>
            </p:nvSpPr>
            <p:spPr>
              <a:xfrm>
                <a:off x="3380567" y="4667564"/>
                <a:ext cx="1484701" cy="2808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2</m:t>
                          </m:r>
                          <m:r>
                            <a:rPr lang="en-US" i="1">
                              <a:latin typeface="Cambria Math" panose="02040503050406030204" pitchFamily="18" charset="0"/>
                              <a:ea typeface="Cambria Math" panose="02040503050406030204" pitchFamily="18" charset="0"/>
                            </a:rPr>
                            <m:t>  </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𝜙</m:t>
                          </m:r>
                        </m:e>
                        <m:sub>
                          <m:r>
                            <a:rPr lang="en-US" b="0" i="1" smtClean="0">
                              <a:latin typeface="Cambria Math" panose="02040503050406030204" pitchFamily="18" charset="0"/>
                              <a:ea typeface="Cambria Math" panose="02040503050406030204" pitchFamily="18" charset="0"/>
                            </a:rPr>
                            <m:t>𝑁</m:t>
                          </m:r>
                        </m:sub>
                        <m:sup>
                          <m:r>
                            <a:rPr lang="en-US" b="0" i="1" smtClean="0">
                              <a:latin typeface="Cambria Math" panose="02040503050406030204" pitchFamily="18" charset="0"/>
                              <a:ea typeface="Cambria Math" panose="02040503050406030204" pitchFamily="18" charset="0"/>
                            </a:rPr>
                            <m:t>2</m:t>
                          </m:r>
                        </m:sup>
                      </m:sSubSup>
                    </m:oMath>
                  </m:oMathPara>
                </a14:m>
                <a:endParaRPr lang="en-US" dirty="0"/>
              </a:p>
            </p:txBody>
          </p:sp>
        </mc:Choice>
        <mc:Fallback xmlns="">
          <p:sp>
            <p:nvSpPr>
              <p:cNvPr id="5" name="TextBox 4">
                <a:extLst>
                  <a:ext uri="{FF2B5EF4-FFF2-40B4-BE49-F238E27FC236}">
                    <a16:creationId xmlns:a16="http://schemas.microsoft.com/office/drawing/2014/main" id="{552FB014-F0B5-4A47-B2D2-31B869025E6B}"/>
                  </a:ext>
                </a:extLst>
              </p:cNvPr>
              <p:cNvSpPr txBox="1">
                <a:spLocks noRot="1" noChangeAspect="1" noMove="1" noResize="1" noEditPoints="1" noAdjustHandles="1" noChangeArrowheads="1" noChangeShapeType="1" noTextEdit="1"/>
              </p:cNvSpPr>
              <p:nvPr/>
            </p:nvSpPr>
            <p:spPr>
              <a:xfrm>
                <a:off x="3380567" y="4667564"/>
                <a:ext cx="1484701" cy="280846"/>
              </a:xfrm>
              <a:prstGeom prst="rect">
                <a:avLst/>
              </a:prstGeom>
              <a:blipFill>
                <a:blip r:embed="rId4"/>
                <a:stretch>
                  <a:fillRect l="-5350" t="-2174" r="-823" b="-32609"/>
                </a:stretch>
              </a:blipFill>
            </p:spPr>
            <p:txBody>
              <a:bodyPr/>
              <a:lstStyle/>
              <a:p>
                <a:r>
                  <a:rPr lang="en-US">
                    <a:noFill/>
                  </a:rPr>
                  <a:t> </a:t>
                </a:r>
              </a:p>
            </p:txBody>
          </p:sp>
        </mc:Fallback>
      </mc:AlternateContent>
      <p:pic>
        <p:nvPicPr>
          <p:cNvPr id="7" name="Picture 6" descr="Chart, histogram&#10;&#10;Description automatically generated">
            <a:extLst>
              <a:ext uri="{FF2B5EF4-FFF2-40B4-BE49-F238E27FC236}">
                <a16:creationId xmlns:a16="http://schemas.microsoft.com/office/drawing/2014/main" id="{3DA71331-1551-432A-A240-29C752287E48}"/>
              </a:ext>
            </a:extLst>
          </p:cNvPr>
          <p:cNvPicPr>
            <a:picLocks noChangeAspect="1"/>
          </p:cNvPicPr>
          <p:nvPr/>
        </p:nvPicPr>
        <p:blipFill>
          <a:blip r:embed="rId5"/>
          <a:stretch>
            <a:fillRect/>
          </a:stretch>
        </p:blipFill>
        <p:spPr>
          <a:xfrm>
            <a:off x="7723174" y="1825624"/>
            <a:ext cx="4097001" cy="2633786"/>
          </a:xfrm>
          <a:prstGeom prst="rect">
            <a:avLst/>
          </a:prstGeom>
        </p:spPr>
      </p:pic>
    </p:spTree>
    <p:extLst>
      <p:ext uri="{BB962C8B-B14F-4D97-AF65-F5344CB8AC3E}">
        <p14:creationId xmlns:p14="http://schemas.microsoft.com/office/powerpoint/2010/main" val="959225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9CF7B-2A19-4030-B4EF-244BC574A241}"/>
              </a:ext>
            </a:extLst>
          </p:cNvPr>
          <p:cNvSpPr>
            <a:spLocks noGrp="1"/>
          </p:cNvSpPr>
          <p:nvPr>
            <p:ph type="title"/>
          </p:nvPr>
        </p:nvSpPr>
        <p:spPr/>
        <p:txBody>
          <a:bodyPr/>
          <a:lstStyle/>
          <a:p>
            <a:r>
              <a:rPr lang="en-US" dirty="0"/>
              <a:t>Signal Discontinuity</a:t>
            </a:r>
          </a:p>
        </p:txBody>
      </p:sp>
      <p:sp>
        <p:nvSpPr>
          <p:cNvPr id="3" name="Content Placeholder 2">
            <a:extLst>
              <a:ext uri="{FF2B5EF4-FFF2-40B4-BE49-F238E27FC236}">
                <a16:creationId xmlns:a16="http://schemas.microsoft.com/office/drawing/2014/main" id="{F0D1D699-0C67-43CF-9603-FFC7A76CA810}"/>
              </a:ext>
            </a:extLst>
          </p:cNvPr>
          <p:cNvSpPr>
            <a:spLocks noGrp="1"/>
          </p:cNvSpPr>
          <p:nvPr>
            <p:ph idx="1"/>
          </p:nvPr>
        </p:nvSpPr>
        <p:spPr>
          <a:xfrm>
            <a:off x="838200" y="1825625"/>
            <a:ext cx="7569200" cy="4351338"/>
          </a:xfrm>
        </p:spPr>
        <p:txBody>
          <a:bodyPr>
            <a:normAutofit fontScale="92500"/>
          </a:bodyPr>
          <a:lstStyle/>
          <a:p>
            <a:r>
              <a:rPr lang="en-US" dirty="0"/>
              <a:t>In an ideal case, the signal field should be continuous, and our distance estimation should hold for all pairs of locations</a:t>
            </a:r>
          </a:p>
          <a:p>
            <a:r>
              <a:rPr lang="en-US" dirty="0"/>
              <a:t>However this assumption does not hold in cities where large buildings can block and reflect signals.</a:t>
            </a:r>
          </a:p>
          <a:p>
            <a:r>
              <a:rPr lang="en-US" dirty="0"/>
              <a:t>For example, the signal may undergo a large change when emerging from an alley onto a major road.</a:t>
            </a:r>
          </a:p>
          <a:p>
            <a:r>
              <a:rPr lang="en-US" dirty="0" err="1"/>
              <a:t>Vecsim</a:t>
            </a:r>
            <a:r>
              <a:rPr lang="en-US" dirty="0"/>
              <a:t> tackles this problem by learning the discontinuity of the signal field using the massive LTE log data available.</a:t>
            </a:r>
          </a:p>
        </p:txBody>
      </p:sp>
      <p:pic>
        <p:nvPicPr>
          <p:cNvPr id="1028" name="Picture 4" descr="Royalty-free HD alleys photos | Pikrepo">
            <a:extLst>
              <a:ext uri="{FF2B5EF4-FFF2-40B4-BE49-F238E27FC236}">
                <a16:creationId xmlns:a16="http://schemas.microsoft.com/office/drawing/2014/main" id="{5999C9E1-F363-46E0-957A-D9041D72FE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7303" y="2372531"/>
            <a:ext cx="2520903" cy="1676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8BDC4A6-D74E-4504-B42E-03D77604657E}"/>
              </a:ext>
            </a:extLst>
          </p:cNvPr>
          <p:cNvSpPr/>
          <p:nvPr/>
        </p:nvSpPr>
        <p:spPr>
          <a:xfrm>
            <a:off x="7228037" y="6642413"/>
            <a:ext cx="5046789" cy="215444"/>
          </a:xfrm>
          <a:prstGeom prst="rect">
            <a:avLst/>
          </a:prstGeom>
        </p:spPr>
        <p:txBody>
          <a:bodyPr wrap="square">
            <a:spAutoFit/>
          </a:bodyPr>
          <a:lstStyle/>
          <a:p>
            <a:r>
              <a:rPr lang="en-US" sz="800" dirty="0"/>
              <a:t>Image Source: http://absfreepic.com/free-photos/download/alleyway-in-black-white-photo-6016x4000_54807.html</a:t>
            </a:r>
          </a:p>
        </p:txBody>
      </p:sp>
    </p:spTree>
    <p:extLst>
      <p:ext uri="{BB962C8B-B14F-4D97-AF65-F5344CB8AC3E}">
        <p14:creationId xmlns:p14="http://schemas.microsoft.com/office/powerpoint/2010/main" val="1859503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CF4F-FB92-4986-A0B1-98B26EA2C6C1}"/>
              </a:ext>
            </a:extLst>
          </p:cNvPr>
          <p:cNvSpPr>
            <a:spLocks noGrp="1"/>
          </p:cNvSpPr>
          <p:nvPr>
            <p:ph type="title"/>
          </p:nvPr>
        </p:nvSpPr>
        <p:spPr/>
        <p:txBody>
          <a:bodyPr/>
          <a:lstStyle/>
          <a:p>
            <a:r>
              <a:rPr lang="en-US" dirty="0"/>
              <a:t>Discontinuity Pair</a:t>
            </a:r>
          </a:p>
        </p:txBody>
      </p:sp>
      <p:sp>
        <p:nvSpPr>
          <p:cNvPr id="3" name="Content Placeholder 2">
            <a:extLst>
              <a:ext uri="{FF2B5EF4-FFF2-40B4-BE49-F238E27FC236}">
                <a16:creationId xmlns:a16="http://schemas.microsoft.com/office/drawing/2014/main" id="{0DECB841-9F7E-48FD-9B41-5E5623F2AA70}"/>
              </a:ext>
            </a:extLst>
          </p:cNvPr>
          <p:cNvSpPr>
            <a:spLocks noGrp="1"/>
          </p:cNvSpPr>
          <p:nvPr>
            <p:ph idx="1"/>
          </p:nvPr>
        </p:nvSpPr>
        <p:spPr>
          <a:xfrm>
            <a:off x="838200" y="1825625"/>
            <a:ext cx="5599814" cy="4351338"/>
          </a:xfrm>
        </p:spPr>
        <p:txBody>
          <a:bodyPr>
            <a:normAutofit lnSpcReduction="10000"/>
          </a:bodyPr>
          <a:lstStyle/>
          <a:p>
            <a:r>
              <a:rPr lang="en-US" dirty="0"/>
              <a:t>If 2 locations A and B are within 25m of each other and their discrete distance estimate 𝜉 (𝑅</a:t>
            </a:r>
            <a:r>
              <a:rPr lang="en-US" sz="1600" dirty="0"/>
              <a:t>𝐴</a:t>
            </a:r>
            <a:r>
              <a:rPr lang="en-US" dirty="0"/>
              <a:t>, 𝑅</a:t>
            </a:r>
            <a:r>
              <a:rPr lang="en-US" sz="1600" dirty="0"/>
              <a:t>𝐵</a:t>
            </a:r>
            <a:r>
              <a:rPr lang="en-US" dirty="0"/>
              <a:t>) &gt; 4, then A and B are called a </a:t>
            </a:r>
            <a:r>
              <a:rPr lang="en-US" i="1" dirty="0"/>
              <a:t>discontinuity pair</a:t>
            </a:r>
            <a:r>
              <a:rPr lang="en-US" dirty="0"/>
              <a:t>.</a:t>
            </a:r>
          </a:p>
          <a:p>
            <a:r>
              <a:rPr lang="en-US" dirty="0"/>
              <a:t>We check every such point and their neighbors in the focus area to identify all such discontinuous pairs.</a:t>
            </a:r>
          </a:p>
          <a:p>
            <a:r>
              <a:rPr lang="en-US" dirty="0"/>
              <a:t>The fraction of discontinuous pairs are significant!</a:t>
            </a:r>
          </a:p>
        </p:txBody>
      </p:sp>
      <p:pic>
        <p:nvPicPr>
          <p:cNvPr id="5" name="Picture 4" descr="Chart, histogram&#10;&#10;Description automatically generated">
            <a:extLst>
              <a:ext uri="{FF2B5EF4-FFF2-40B4-BE49-F238E27FC236}">
                <a16:creationId xmlns:a16="http://schemas.microsoft.com/office/drawing/2014/main" id="{AC69CFB0-3C17-4251-AF46-967535C66BB4}"/>
              </a:ext>
            </a:extLst>
          </p:cNvPr>
          <p:cNvPicPr>
            <a:picLocks noChangeAspect="1"/>
          </p:cNvPicPr>
          <p:nvPr/>
        </p:nvPicPr>
        <p:blipFill>
          <a:blip r:embed="rId3"/>
          <a:stretch>
            <a:fillRect/>
          </a:stretch>
        </p:blipFill>
        <p:spPr>
          <a:xfrm>
            <a:off x="7706307" y="3909926"/>
            <a:ext cx="4333230" cy="2667000"/>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5C688C49-EBF7-4016-9A8E-2C63DA9858EF}"/>
              </a:ext>
            </a:extLst>
          </p:cNvPr>
          <p:cNvPicPr>
            <a:picLocks noChangeAspect="1"/>
          </p:cNvPicPr>
          <p:nvPr/>
        </p:nvPicPr>
        <p:blipFill>
          <a:blip r:embed="rId4"/>
          <a:stretch>
            <a:fillRect/>
          </a:stretch>
        </p:blipFill>
        <p:spPr>
          <a:xfrm>
            <a:off x="8781820" y="214040"/>
            <a:ext cx="3257717" cy="3378374"/>
          </a:xfrm>
          <a:prstGeom prst="rect">
            <a:avLst/>
          </a:prstGeom>
        </p:spPr>
      </p:pic>
    </p:spTree>
    <p:extLst>
      <p:ext uri="{BB962C8B-B14F-4D97-AF65-F5344CB8AC3E}">
        <p14:creationId xmlns:p14="http://schemas.microsoft.com/office/powerpoint/2010/main" val="2383507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CF4F-FB92-4986-A0B1-98B26EA2C6C1}"/>
              </a:ext>
            </a:extLst>
          </p:cNvPr>
          <p:cNvSpPr>
            <a:spLocks noGrp="1"/>
          </p:cNvSpPr>
          <p:nvPr>
            <p:ph type="title"/>
          </p:nvPr>
        </p:nvSpPr>
        <p:spPr/>
        <p:txBody>
          <a:bodyPr/>
          <a:lstStyle/>
          <a:p>
            <a:r>
              <a:rPr lang="en-US" dirty="0"/>
              <a:t>Discontinuity Pair</a:t>
            </a:r>
          </a:p>
        </p:txBody>
      </p:sp>
      <p:sp>
        <p:nvSpPr>
          <p:cNvPr id="3" name="Content Placeholder 2">
            <a:extLst>
              <a:ext uri="{FF2B5EF4-FFF2-40B4-BE49-F238E27FC236}">
                <a16:creationId xmlns:a16="http://schemas.microsoft.com/office/drawing/2014/main" id="{0DECB841-9F7E-48FD-9B41-5E5623F2AA70}"/>
              </a:ext>
            </a:extLst>
          </p:cNvPr>
          <p:cNvSpPr>
            <a:spLocks noGrp="1"/>
          </p:cNvSpPr>
          <p:nvPr>
            <p:ph idx="1"/>
          </p:nvPr>
        </p:nvSpPr>
        <p:spPr>
          <a:xfrm>
            <a:off x="838200" y="1825625"/>
            <a:ext cx="5599814" cy="4351338"/>
          </a:xfrm>
        </p:spPr>
        <p:txBody>
          <a:bodyPr>
            <a:normAutofit lnSpcReduction="10000"/>
          </a:bodyPr>
          <a:lstStyle/>
          <a:p>
            <a:r>
              <a:rPr lang="en-US" dirty="0"/>
              <a:t>If 2 locations A and B are within 25m of each other and their discrete distance estimate 𝜉 (𝑅</a:t>
            </a:r>
            <a:r>
              <a:rPr lang="en-US" sz="1600" dirty="0"/>
              <a:t>𝐴</a:t>
            </a:r>
            <a:r>
              <a:rPr lang="en-US" dirty="0"/>
              <a:t>, 𝑅</a:t>
            </a:r>
            <a:r>
              <a:rPr lang="en-US" sz="1600" dirty="0"/>
              <a:t>𝐵</a:t>
            </a:r>
            <a:r>
              <a:rPr lang="en-US" dirty="0"/>
              <a:t>) &gt; 4, then A and B are called a </a:t>
            </a:r>
            <a:r>
              <a:rPr lang="en-US" i="1" dirty="0"/>
              <a:t>discontinuity pair</a:t>
            </a:r>
            <a:r>
              <a:rPr lang="en-US" dirty="0"/>
              <a:t>.</a:t>
            </a:r>
          </a:p>
          <a:p>
            <a:r>
              <a:rPr lang="en-US" dirty="0"/>
              <a:t>We check every such point and their neighbors in the focus area to identify all such discontinuous pairs.</a:t>
            </a:r>
          </a:p>
          <a:p>
            <a:r>
              <a:rPr lang="en-US" dirty="0"/>
              <a:t>The fraction of discontinuous pairs are significant!</a:t>
            </a:r>
          </a:p>
        </p:txBody>
      </p:sp>
      <p:pic>
        <p:nvPicPr>
          <p:cNvPr id="5" name="Picture 4" descr="Chart, histogram&#10;&#10;Description automatically generated">
            <a:extLst>
              <a:ext uri="{FF2B5EF4-FFF2-40B4-BE49-F238E27FC236}">
                <a16:creationId xmlns:a16="http://schemas.microsoft.com/office/drawing/2014/main" id="{AC69CFB0-3C17-4251-AF46-967535C66BB4}"/>
              </a:ext>
            </a:extLst>
          </p:cNvPr>
          <p:cNvPicPr>
            <a:picLocks noChangeAspect="1"/>
          </p:cNvPicPr>
          <p:nvPr/>
        </p:nvPicPr>
        <p:blipFill>
          <a:blip r:embed="rId3"/>
          <a:stretch>
            <a:fillRect/>
          </a:stretch>
        </p:blipFill>
        <p:spPr>
          <a:xfrm>
            <a:off x="7706307" y="3909926"/>
            <a:ext cx="4333230" cy="2667000"/>
          </a:xfrm>
          <a:prstGeom prst="rect">
            <a:avLst/>
          </a:prstGeom>
        </p:spPr>
      </p:pic>
      <p:pic>
        <p:nvPicPr>
          <p:cNvPr id="9" name="Picture 8" descr="Diagram, engineering drawing&#10;&#10;Description automatically generated">
            <a:extLst>
              <a:ext uri="{FF2B5EF4-FFF2-40B4-BE49-F238E27FC236}">
                <a16:creationId xmlns:a16="http://schemas.microsoft.com/office/drawing/2014/main" id="{5C688C49-EBF7-4016-9A8E-2C63DA9858EF}"/>
              </a:ext>
            </a:extLst>
          </p:cNvPr>
          <p:cNvPicPr>
            <a:picLocks noChangeAspect="1"/>
          </p:cNvPicPr>
          <p:nvPr/>
        </p:nvPicPr>
        <p:blipFill>
          <a:blip r:embed="rId4">
            <a:alphaModFix amt="20000"/>
          </a:blip>
          <a:stretch>
            <a:fillRect/>
          </a:stretch>
        </p:blipFill>
        <p:spPr>
          <a:xfrm>
            <a:off x="8781820" y="214040"/>
            <a:ext cx="3257717" cy="3378374"/>
          </a:xfrm>
          <a:prstGeom prst="rect">
            <a:avLst/>
          </a:prstGeom>
        </p:spPr>
      </p:pic>
      <p:pic>
        <p:nvPicPr>
          <p:cNvPr id="10" name="Picture 9" descr="Diagram, engineering drawing&#10;&#10;Description automatically generated">
            <a:extLst>
              <a:ext uri="{FF2B5EF4-FFF2-40B4-BE49-F238E27FC236}">
                <a16:creationId xmlns:a16="http://schemas.microsoft.com/office/drawing/2014/main" id="{CC5767AB-F796-4A4E-8FB3-932DB09ACEB4}"/>
              </a:ext>
            </a:extLst>
          </p:cNvPr>
          <p:cNvPicPr>
            <a:picLocks noChangeAspect="1"/>
          </p:cNvPicPr>
          <p:nvPr/>
        </p:nvPicPr>
        <p:blipFill rotWithShape="1">
          <a:blip r:embed="rId4"/>
          <a:srcRect l="60619" t="23636" r="23062" b="54963"/>
          <a:stretch/>
        </p:blipFill>
        <p:spPr>
          <a:xfrm>
            <a:off x="6816691" y="687361"/>
            <a:ext cx="1697665" cy="2308824"/>
          </a:xfrm>
          <a:prstGeom prst="rect">
            <a:avLst/>
          </a:prstGeom>
        </p:spPr>
      </p:pic>
      <p:cxnSp>
        <p:nvCxnSpPr>
          <p:cNvPr id="12" name="Straight Connector 11">
            <a:extLst>
              <a:ext uri="{FF2B5EF4-FFF2-40B4-BE49-F238E27FC236}">
                <a16:creationId xmlns:a16="http://schemas.microsoft.com/office/drawing/2014/main" id="{B1AD4011-1204-44A2-BD1E-D4B28E591E86}"/>
              </a:ext>
            </a:extLst>
          </p:cNvPr>
          <p:cNvCxnSpPr>
            <a:cxnSpLocks/>
          </p:cNvCxnSpPr>
          <p:nvPr/>
        </p:nvCxnSpPr>
        <p:spPr>
          <a:xfrm flipH="1" flipV="1">
            <a:off x="8514356" y="687361"/>
            <a:ext cx="2309589" cy="7692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D8F17E-DB01-4FE6-A7CA-C5665F1CC955}"/>
              </a:ext>
            </a:extLst>
          </p:cNvPr>
          <p:cNvCxnSpPr>
            <a:cxnSpLocks/>
          </p:cNvCxnSpPr>
          <p:nvPr/>
        </p:nvCxnSpPr>
        <p:spPr>
          <a:xfrm flipH="1">
            <a:off x="8426302" y="1547037"/>
            <a:ext cx="2397642" cy="1650819"/>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146" name="Picture 2" descr="Man Walking Person - Free vector graphic on Pixabay">
            <a:extLst>
              <a:ext uri="{FF2B5EF4-FFF2-40B4-BE49-F238E27FC236}">
                <a16:creationId xmlns:a16="http://schemas.microsoft.com/office/drawing/2014/main" id="{E9738D2F-02BA-49C4-B5BF-D4CF501272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143649" y="1958166"/>
            <a:ext cx="300572" cy="2601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Man Walking Person - Free vector graphic on Pixabay">
            <a:extLst>
              <a:ext uri="{FF2B5EF4-FFF2-40B4-BE49-F238E27FC236}">
                <a16:creationId xmlns:a16="http://schemas.microsoft.com/office/drawing/2014/main" id="{0D67DFE8-77F4-4BC5-A375-25AC88E08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7474425" y="1903227"/>
            <a:ext cx="300572" cy="2601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A53B217-8FB5-400F-B895-556932D40802}"/>
              </a:ext>
            </a:extLst>
          </p:cNvPr>
          <p:cNvSpPr txBox="1"/>
          <p:nvPr/>
        </p:nvSpPr>
        <p:spPr>
          <a:xfrm>
            <a:off x="7246090" y="1884958"/>
            <a:ext cx="396262"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AE06D3EF-9E48-4E9B-848F-37A0918F682D}"/>
              </a:ext>
            </a:extLst>
          </p:cNvPr>
          <p:cNvSpPr/>
          <p:nvPr/>
        </p:nvSpPr>
        <p:spPr>
          <a:xfrm>
            <a:off x="6984791" y="1910666"/>
            <a:ext cx="317716" cy="369332"/>
          </a:xfrm>
          <a:prstGeom prst="rect">
            <a:avLst/>
          </a:prstGeom>
        </p:spPr>
        <p:txBody>
          <a:bodyPr wrap="none">
            <a:spAutoFit/>
          </a:bodyPr>
          <a:lstStyle/>
          <a:p>
            <a:r>
              <a:rPr lang="en-US" dirty="0"/>
              <a:t>A</a:t>
            </a:r>
          </a:p>
        </p:txBody>
      </p:sp>
      <p:sp>
        <p:nvSpPr>
          <p:cNvPr id="21" name="Rectangle 20">
            <a:extLst>
              <a:ext uri="{FF2B5EF4-FFF2-40B4-BE49-F238E27FC236}">
                <a16:creationId xmlns:a16="http://schemas.microsoft.com/office/drawing/2014/main" id="{51FE9644-FAEC-4681-B081-10AA62B19078}"/>
              </a:ext>
            </a:extLst>
          </p:cNvPr>
          <p:cNvSpPr/>
          <p:nvPr/>
        </p:nvSpPr>
        <p:spPr>
          <a:xfrm>
            <a:off x="7624711" y="1834976"/>
            <a:ext cx="309700" cy="369332"/>
          </a:xfrm>
          <a:prstGeom prst="rect">
            <a:avLst/>
          </a:prstGeom>
        </p:spPr>
        <p:txBody>
          <a:bodyPr wrap="none">
            <a:spAutoFit/>
          </a:bodyPr>
          <a:lstStyle/>
          <a:p>
            <a:r>
              <a:rPr lang="en-US" dirty="0"/>
              <a:t>B</a:t>
            </a:r>
          </a:p>
        </p:txBody>
      </p:sp>
    </p:spTree>
    <p:extLst>
      <p:ext uri="{BB962C8B-B14F-4D97-AF65-F5344CB8AC3E}">
        <p14:creationId xmlns:p14="http://schemas.microsoft.com/office/powerpoint/2010/main" val="884669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5CF4F-FB92-4986-A0B1-98B26EA2C6C1}"/>
              </a:ext>
            </a:extLst>
          </p:cNvPr>
          <p:cNvSpPr>
            <a:spLocks noGrp="1"/>
          </p:cNvSpPr>
          <p:nvPr>
            <p:ph type="title"/>
          </p:nvPr>
        </p:nvSpPr>
        <p:spPr/>
        <p:txBody>
          <a:bodyPr/>
          <a:lstStyle/>
          <a:p>
            <a:r>
              <a:rPr lang="en-US" dirty="0"/>
              <a:t>Discontinuity Pair</a:t>
            </a:r>
          </a:p>
        </p:txBody>
      </p:sp>
      <p:sp>
        <p:nvSpPr>
          <p:cNvPr id="3" name="Content Placeholder 2">
            <a:extLst>
              <a:ext uri="{FF2B5EF4-FFF2-40B4-BE49-F238E27FC236}">
                <a16:creationId xmlns:a16="http://schemas.microsoft.com/office/drawing/2014/main" id="{0DECB841-9F7E-48FD-9B41-5E5623F2AA70}"/>
              </a:ext>
            </a:extLst>
          </p:cNvPr>
          <p:cNvSpPr>
            <a:spLocks noGrp="1"/>
          </p:cNvSpPr>
          <p:nvPr>
            <p:ph idx="1"/>
          </p:nvPr>
        </p:nvSpPr>
        <p:spPr>
          <a:xfrm>
            <a:off x="838200" y="1825625"/>
            <a:ext cx="5599814" cy="4351338"/>
          </a:xfrm>
        </p:spPr>
        <p:txBody>
          <a:bodyPr>
            <a:normAutofit lnSpcReduction="10000"/>
          </a:bodyPr>
          <a:lstStyle/>
          <a:p>
            <a:r>
              <a:rPr lang="en-US" dirty="0"/>
              <a:t>If 2 locations A and B are within 25m of each other and their discrete distance estimate 𝜉 (𝑅</a:t>
            </a:r>
            <a:r>
              <a:rPr lang="en-US" sz="1600" dirty="0"/>
              <a:t>𝐴</a:t>
            </a:r>
            <a:r>
              <a:rPr lang="en-US" dirty="0"/>
              <a:t>, 𝑅</a:t>
            </a:r>
            <a:r>
              <a:rPr lang="en-US" sz="1600" dirty="0"/>
              <a:t>𝐵</a:t>
            </a:r>
            <a:r>
              <a:rPr lang="en-US" dirty="0"/>
              <a:t>) &gt; 4, then A and B are called a </a:t>
            </a:r>
            <a:r>
              <a:rPr lang="en-US" i="1" dirty="0"/>
              <a:t>discontinuity pair</a:t>
            </a:r>
            <a:r>
              <a:rPr lang="en-US" dirty="0"/>
              <a:t>.</a:t>
            </a:r>
          </a:p>
          <a:p>
            <a:r>
              <a:rPr lang="en-US" dirty="0"/>
              <a:t>We check every such point and their neighbors in the focus area to identify all such discontinuous pairs.</a:t>
            </a:r>
          </a:p>
          <a:p>
            <a:r>
              <a:rPr lang="en-US" dirty="0"/>
              <a:t>The fraction of discontinuous pairs are significant!</a:t>
            </a:r>
          </a:p>
        </p:txBody>
      </p:sp>
      <p:pic>
        <p:nvPicPr>
          <p:cNvPr id="5" name="Picture 4" descr="Chart, histogram&#10;&#10;Description automatically generated">
            <a:extLst>
              <a:ext uri="{FF2B5EF4-FFF2-40B4-BE49-F238E27FC236}">
                <a16:creationId xmlns:a16="http://schemas.microsoft.com/office/drawing/2014/main" id="{AC69CFB0-3C17-4251-AF46-967535C66BB4}"/>
              </a:ext>
            </a:extLst>
          </p:cNvPr>
          <p:cNvPicPr>
            <a:picLocks noChangeAspect="1"/>
          </p:cNvPicPr>
          <p:nvPr/>
        </p:nvPicPr>
        <p:blipFill>
          <a:blip r:embed="rId3"/>
          <a:stretch>
            <a:fillRect/>
          </a:stretch>
        </p:blipFill>
        <p:spPr>
          <a:xfrm>
            <a:off x="7706307" y="3909926"/>
            <a:ext cx="4333230" cy="2667000"/>
          </a:xfrm>
          <a:prstGeom prst="rect">
            <a:avLst/>
          </a:prstGeom>
        </p:spPr>
      </p:pic>
      <p:pic>
        <p:nvPicPr>
          <p:cNvPr id="14" name="Picture 13" descr="Diagram, engineering drawing&#10;&#10;Description automatically generated">
            <a:extLst>
              <a:ext uri="{FF2B5EF4-FFF2-40B4-BE49-F238E27FC236}">
                <a16:creationId xmlns:a16="http://schemas.microsoft.com/office/drawing/2014/main" id="{CC7128C4-198A-49FB-B2DD-D25911A04208}"/>
              </a:ext>
            </a:extLst>
          </p:cNvPr>
          <p:cNvPicPr>
            <a:picLocks noChangeAspect="1"/>
          </p:cNvPicPr>
          <p:nvPr/>
        </p:nvPicPr>
        <p:blipFill>
          <a:blip r:embed="rId4"/>
          <a:stretch>
            <a:fillRect/>
          </a:stretch>
        </p:blipFill>
        <p:spPr>
          <a:xfrm>
            <a:off x="8781820" y="214040"/>
            <a:ext cx="3257717" cy="3378374"/>
          </a:xfrm>
          <a:prstGeom prst="rect">
            <a:avLst/>
          </a:prstGeom>
        </p:spPr>
      </p:pic>
    </p:spTree>
    <p:extLst>
      <p:ext uri="{BB962C8B-B14F-4D97-AF65-F5344CB8AC3E}">
        <p14:creationId xmlns:p14="http://schemas.microsoft.com/office/powerpoint/2010/main" val="318497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1888-7B98-4E3E-BA5D-1990F67C1009}"/>
              </a:ext>
            </a:extLst>
          </p:cNvPr>
          <p:cNvSpPr>
            <a:spLocks noGrp="1"/>
          </p:cNvSpPr>
          <p:nvPr>
            <p:ph type="title"/>
          </p:nvPr>
        </p:nvSpPr>
        <p:spPr/>
        <p:txBody>
          <a:bodyPr/>
          <a:lstStyle/>
          <a:p>
            <a:r>
              <a:rPr lang="en-US" dirty="0"/>
              <a:t>Learning the Discontinuity Pair Database</a:t>
            </a:r>
          </a:p>
        </p:txBody>
      </p:sp>
      <p:sp>
        <p:nvSpPr>
          <p:cNvPr id="3" name="Content Placeholder 2">
            <a:extLst>
              <a:ext uri="{FF2B5EF4-FFF2-40B4-BE49-F238E27FC236}">
                <a16:creationId xmlns:a16="http://schemas.microsoft.com/office/drawing/2014/main" id="{8AE82B23-1B46-4E51-A60F-DB20511A8BE7}"/>
              </a:ext>
            </a:extLst>
          </p:cNvPr>
          <p:cNvSpPr>
            <a:spLocks noGrp="1"/>
          </p:cNvSpPr>
          <p:nvPr>
            <p:ph idx="1"/>
          </p:nvPr>
        </p:nvSpPr>
        <p:spPr/>
        <p:txBody>
          <a:bodyPr/>
          <a:lstStyle/>
          <a:p>
            <a:r>
              <a:rPr lang="en-US" dirty="0"/>
              <a:t>The discontinuity pairs can be learned from the massive MRO data, over time.</a:t>
            </a:r>
          </a:p>
          <a:p>
            <a:r>
              <a:rPr lang="en-US" dirty="0"/>
              <a:t>The key idea is that </a:t>
            </a:r>
            <a:r>
              <a:rPr lang="en-US" i="1" dirty="0"/>
              <a:t>if the path of the user visits a discontinuity pair (𝐴, 𝐵), the MRO records reported at 𝐴 and 𝐵 will show high difference but will appear within a few timestamps to each other.</a:t>
            </a:r>
          </a:p>
          <a:p>
            <a:r>
              <a:rPr lang="en-US" dirty="0"/>
              <a:t>Thus, given any 2 MRO records (𝑅</a:t>
            </a:r>
            <a:r>
              <a:rPr lang="en-US" sz="1600" dirty="0"/>
              <a:t>𝐴</a:t>
            </a:r>
            <a:r>
              <a:rPr lang="en-US" dirty="0"/>
              <a:t> , 𝑅</a:t>
            </a:r>
            <a:r>
              <a:rPr lang="en-US" sz="1600" dirty="0"/>
              <a:t>𝐵</a:t>
            </a:r>
            <a:r>
              <a:rPr lang="en-US" dirty="0"/>
              <a:t>) reported by the same cellphone with 10 timestamps of each other, add the pair of MRO records to a Discontinuity Pair Database (DPD) if 𝜉 (𝑅</a:t>
            </a:r>
            <a:r>
              <a:rPr lang="en-US" sz="1600" dirty="0"/>
              <a:t>𝐴</a:t>
            </a:r>
            <a:r>
              <a:rPr lang="en-US" dirty="0"/>
              <a:t>, 𝑅</a:t>
            </a:r>
            <a:r>
              <a:rPr lang="en-US" sz="1600" dirty="0"/>
              <a:t>𝐵</a:t>
            </a:r>
            <a:r>
              <a:rPr lang="en-US" dirty="0"/>
              <a:t>) &gt; 4</a:t>
            </a:r>
          </a:p>
          <a:p>
            <a:endParaRPr lang="en-US" dirty="0"/>
          </a:p>
        </p:txBody>
      </p:sp>
    </p:spTree>
    <p:extLst>
      <p:ext uri="{BB962C8B-B14F-4D97-AF65-F5344CB8AC3E}">
        <p14:creationId xmlns:p14="http://schemas.microsoft.com/office/powerpoint/2010/main" val="1863635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9BC8B-6633-41F5-B1ED-77096FBD6BDF}"/>
              </a:ext>
            </a:extLst>
          </p:cNvPr>
          <p:cNvSpPr>
            <a:spLocks noGrp="1"/>
          </p:cNvSpPr>
          <p:nvPr>
            <p:ph type="title"/>
          </p:nvPr>
        </p:nvSpPr>
        <p:spPr/>
        <p:txBody>
          <a:bodyPr/>
          <a:lstStyle/>
          <a:p>
            <a:r>
              <a:rPr lang="en-US" dirty="0"/>
              <a:t>Compressing the DPD</a:t>
            </a:r>
          </a:p>
        </p:txBody>
      </p:sp>
      <p:sp>
        <p:nvSpPr>
          <p:cNvPr id="3" name="Content Placeholder 2">
            <a:extLst>
              <a:ext uri="{FF2B5EF4-FFF2-40B4-BE49-F238E27FC236}">
                <a16:creationId xmlns:a16="http://schemas.microsoft.com/office/drawing/2014/main" id="{6226F44B-DE25-4240-8DCB-D8B403EE36DF}"/>
              </a:ext>
            </a:extLst>
          </p:cNvPr>
          <p:cNvSpPr>
            <a:spLocks noGrp="1"/>
          </p:cNvSpPr>
          <p:nvPr>
            <p:ph idx="1"/>
          </p:nvPr>
        </p:nvSpPr>
        <p:spPr>
          <a:xfrm>
            <a:off x="632253" y="1516175"/>
            <a:ext cx="7372155" cy="4351338"/>
          </a:xfrm>
        </p:spPr>
        <p:txBody>
          <a:bodyPr>
            <a:normAutofit/>
          </a:bodyPr>
          <a:lstStyle/>
          <a:p>
            <a:r>
              <a:rPr lang="en-US" dirty="0"/>
              <a:t>Obviously, as more data is collected, the size of our database will grow.</a:t>
            </a:r>
          </a:p>
          <a:p>
            <a:r>
              <a:rPr lang="en-US" dirty="0"/>
              <a:t>To limit the size, we use a simple compression technique</a:t>
            </a:r>
          </a:p>
          <a:p>
            <a:r>
              <a:rPr lang="en-US" dirty="0"/>
              <a:t>The key idea is that if a candidate pair (𝑅</a:t>
            </a:r>
            <a:r>
              <a:rPr lang="en-US" sz="1600" dirty="0"/>
              <a:t>𝐴</a:t>
            </a:r>
            <a:r>
              <a:rPr lang="en-US" dirty="0"/>
              <a:t> , 𝑅</a:t>
            </a:r>
            <a:r>
              <a:rPr lang="en-US" sz="1600" dirty="0"/>
              <a:t>𝐵</a:t>
            </a:r>
            <a:r>
              <a:rPr lang="en-US" dirty="0"/>
              <a:t>)  is found, we first check the DPD if another pair (𝑅</a:t>
            </a:r>
            <a:r>
              <a:rPr lang="en-US" sz="1600" dirty="0"/>
              <a:t>𝐴’</a:t>
            </a:r>
            <a:r>
              <a:rPr lang="en-US" dirty="0"/>
              <a:t> , 𝑅</a:t>
            </a:r>
            <a:r>
              <a:rPr lang="en-US" sz="1600" dirty="0"/>
              <a:t>𝐵’</a:t>
            </a:r>
            <a:r>
              <a:rPr lang="en-US" dirty="0"/>
              <a:t>) that is similar to (𝑅</a:t>
            </a:r>
            <a:r>
              <a:rPr lang="en-US" sz="1600" dirty="0"/>
              <a:t>𝐴</a:t>
            </a:r>
            <a:r>
              <a:rPr lang="en-US" dirty="0"/>
              <a:t> , 𝑅</a:t>
            </a:r>
            <a:r>
              <a:rPr lang="en-US" sz="1600" dirty="0"/>
              <a:t>𝐵</a:t>
            </a:r>
            <a:r>
              <a:rPr lang="en-US" dirty="0"/>
              <a:t>) </a:t>
            </a:r>
          </a:p>
          <a:p>
            <a:r>
              <a:rPr lang="en-US" dirty="0"/>
              <a:t>To be more specific, the pair (𝑅</a:t>
            </a:r>
            <a:r>
              <a:rPr lang="en-US" sz="1600" dirty="0"/>
              <a:t>𝐴</a:t>
            </a:r>
            <a:r>
              <a:rPr lang="en-US" dirty="0"/>
              <a:t> , 𝑅</a:t>
            </a:r>
            <a:r>
              <a:rPr lang="en-US" sz="1600" dirty="0"/>
              <a:t>𝐵</a:t>
            </a:r>
            <a:r>
              <a:rPr lang="en-US" dirty="0"/>
              <a:t>)  is discarded if 𝜉 (𝑅</a:t>
            </a:r>
            <a:r>
              <a:rPr lang="en-US" sz="1600" dirty="0"/>
              <a:t>𝐴</a:t>
            </a:r>
            <a:r>
              <a:rPr lang="en-US" dirty="0"/>
              <a:t>, 𝑅</a:t>
            </a:r>
            <a:r>
              <a:rPr lang="en-US" sz="1600" dirty="0"/>
              <a:t>𝐴’</a:t>
            </a:r>
            <a:r>
              <a:rPr lang="en-US" dirty="0"/>
              <a:t> ) &lt;= 1 and 𝜉 (𝑅</a:t>
            </a:r>
            <a:r>
              <a:rPr lang="en-US" sz="1600" i="1" dirty="0"/>
              <a:t>B</a:t>
            </a:r>
            <a:r>
              <a:rPr lang="en-US" dirty="0"/>
              <a:t>, 𝑅</a:t>
            </a:r>
            <a:r>
              <a:rPr lang="en-US" sz="1600" i="1" dirty="0"/>
              <a:t>B</a:t>
            </a:r>
            <a:r>
              <a:rPr lang="en-US" sz="1600" dirty="0"/>
              <a:t>’</a:t>
            </a:r>
            <a:r>
              <a:rPr lang="en-US" dirty="0"/>
              <a:t> ) &lt;= 1 , otherwise it is added.</a:t>
            </a:r>
          </a:p>
        </p:txBody>
      </p:sp>
      <p:pic>
        <p:nvPicPr>
          <p:cNvPr id="5" name="Picture 4" descr="Diagram, engineering drawing&#10;&#10;Description automatically generated">
            <a:extLst>
              <a:ext uri="{FF2B5EF4-FFF2-40B4-BE49-F238E27FC236}">
                <a16:creationId xmlns:a16="http://schemas.microsoft.com/office/drawing/2014/main" id="{7B008192-8F9D-493F-B566-D262DB5F5867}"/>
              </a:ext>
            </a:extLst>
          </p:cNvPr>
          <p:cNvPicPr>
            <a:picLocks noChangeAspect="1"/>
          </p:cNvPicPr>
          <p:nvPr/>
        </p:nvPicPr>
        <p:blipFill rotWithShape="1">
          <a:blip r:embed="rId3"/>
          <a:srcRect l="60619" t="23636" r="23062" b="54963"/>
          <a:stretch/>
        </p:blipFill>
        <p:spPr>
          <a:xfrm>
            <a:off x="8533923" y="400075"/>
            <a:ext cx="2853621" cy="3880924"/>
          </a:xfrm>
          <a:prstGeom prst="rect">
            <a:avLst/>
          </a:prstGeom>
        </p:spPr>
      </p:pic>
      <p:pic>
        <p:nvPicPr>
          <p:cNvPr id="6" name="Picture 2" descr="Man Walking Person - Free vector graphic on Pixabay">
            <a:extLst>
              <a:ext uri="{FF2B5EF4-FFF2-40B4-BE49-F238E27FC236}">
                <a16:creationId xmlns:a16="http://schemas.microsoft.com/office/drawing/2014/main" id="{01550E87-1C23-43CC-834F-8CC90E903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951184" y="2589027"/>
            <a:ext cx="415455" cy="35960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7D0AF2-473E-4E84-B58B-02A51671377E}"/>
              </a:ext>
            </a:extLst>
          </p:cNvPr>
          <p:cNvSpPr/>
          <p:nvPr/>
        </p:nvSpPr>
        <p:spPr>
          <a:xfrm>
            <a:off x="9400325" y="2471661"/>
            <a:ext cx="520578" cy="369332"/>
          </a:xfrm>
          <a:prstGeom prst="rect">
            <a:avLst/>
          </a:prstGeom>
        </p:spPr>
        <p:txBody>
          <a:bodyPr wrap="square">
            <a:spAutoFit/>
          </a:bodyPr>
          <a:lstStyle/>
          <a:p>
            <a:r>
              <a:rPr lang="en-US" dirty="0"/>
              <a:t>B</a:t>
            </a:r>
          </a:p>
        </p:txBody>
      </p:sp>
      <p:pic>
        <p:nvPicPr>
          <p:cNvPr id="11" name="Picture 2" descr="Man Walking Person - Free vector graphic on Pixabay">
            <a:extLst>
              <a:ext uri="{FF2B5EF4-FFF2-40B4-BE49-F238E27FC236}">
                <a16:creationId xmlns:a16="http://schemas.microsoft.com/office/drawing/2014/main" id="{5DD7444D-895E-490F-999D-389939F9F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576172" y="2446442"/>
            <a:ext cx="415455" cy="3596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DA92377-37F5-48D9-A488-B6F859FB0586}"/>
              </a:ext>
            </a:extLst>
          </p:cNvPr>
          <p:cNvSpPr/>
          <p:nvPr/>
        </p:nvSpPr>
        <p:spPr>
          <a:xfrm>
            <a:off x="8786933" y="2579296"/>
            <a:ext cx="534052" cy="369332"/>
          </a:xfrm>
          <a:prstGeom prst="rect">
            <a:avLst/>
          </a:prstGeom>
        </p:spPr>
        <p:txBody>
          <a:bodyPr wrap="square">
            <a:spAutoFit/>
          </a:bodyPr>
          <a:lstStyle/>
          <a:p>
            <a:r>
              <a:rPr lang="en-US" dirty="0"/>
              <a:t>A</a:t>
            </a:r>
          </a:p>
        </p:txBody>
      </p:sp>
      <p:pic>
        <p:nvPicPr>
          <p:cNvPr id="13" name="Picture 2" descr="Man Walking Person - Free vector graphic on Pixabay">
            <a:extLst>
              <a:ext uri="{FF2B5EF4-FFF2-40B4-BE49-F238E27FC236}">
                <a16:creationId xmlns:a16="http://schemas.microsoft.com/office/drawing/2014/main" id="{809B93FD-A879-4606-BDC4-E341B69C8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245159" y="3263063"/>
            <a:ext cx="415455" cy="359601"/>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3E1995C-4DB9-45C5-A011-2B2332DE639D}"/>
              </a:ext>
            </a:extLst>
          </p:cNvPr>
          <p:cNvSpPr/>
          <p:nvPr/>
        </p:nvSpPr>
        <p:spPr>
          <a:xfrm>
            <a:off x="9051263" y="3322512"/>
            <a:ext cx="534052" cy="369332"/>
          </a:xfrm>
          <a:prstGeom prst="rect">
            <a:avLst/>
          </a:prstGeom>
        </p:spPr>
        <p:txBody>
          <a:bodyPr wrap="square">
            <a:spAutoFit/>
          </a:bodyPr>
          <a:lstStyle/>
          <a:p>
            <a:r>
              <a:rPr lang="en-US" dirty="0"/>
              <a:t>A’</a:t>
            </a:r>
          </a:p>
        </p:txBody>
      </p:sp>
      <p:pic>
        <p:nvPicPr>
          <p:cNvPr id="15" name="Picture 2" descr="Man Walking Person - Free vector graphic on Pixabay">
            <a:extLst>
              <a:ext uri="{FF2B5EF4-FFF2-40B4-BE49-F238E27FC236}">
                <a16:creationId xmlns:a16="http://schemas.microsoft.com/office/drawing/2014/main" id="{0FC996B1-9561-480A-BB18-5D8A1C93B3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9863247" y="3123587"/>
            <a:ext cx="415455" cy="38359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D03AF817-792E-4006-9F63-9087824B531F}"/>
              </a:ext>
            </a:extLst>
          </p:cNvPr>
          <p:cNvSpPr/>
          <p:nvPr/>
        </p:nvSpPr>
        <p:spPr>
          <a:xfrm>
            <a:off x="9649064" y="3152339"/>
            <a:ext cx="520578" cy="369332"/>
          </a:xfrm>
          <a:prstGeom prst="rect">
            <a:avLst/>
          </a:prstGeom>
        </p:spPr>
        <p:txBody>
          <a:bodyPr wrap="square">
            <a:spAutoFit/>
          </a:bodyPr>
          <a:lstStyle/>
          <a:p>
            <a:r>
              <a:rPr lang="en-US" dirty="0"/>
              <a:t>B’</a:t>
            </a:r>
          </a:p>
        </p:txBody>
      </p:sp>
      <p:cxnSp>
        <p:nvCxnSpPr>
          <p:cNvPr id="18" name="Straight Arrow Connector 17">
            <a:extLst>
              <a:ext uri="{FF2B5EF4-FFF2-40B4-BE49-F238E27FC236}">
                <a16:creationId xmlns:a16="http://schemas.microsoft.com/office/drawing/2014/main" id="{691D8701-D268-41D9-AFD3-1803E28E743C}"/>
              </a:ext>
            </a:extLst>
          </p:cNvPr>
          <p:cNvCxnSpPr>
            <a:cxnSpLocks/>
          </p:cNvCxnSpPr>
          <p:nvPr/>
        </p:nvCxnSpPr>
        <p:spPr>
          <a:xfrm>
            <a:off x="9016551" y="2891579"/>
            <a:ext cx="100976" cy="639864"/>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C2A1BCF-2EC7-478D-9188-F3F8B4E719DD}"/>
              </a:ext>
            </a:extLst>
          </p:cNvPr>
          <p:cNvCxnSpPr>
            <a:cxnSpLocks/>
          </p:cNvCxnSpPr>
          <p:nvPr/>
        </p:nvCxnSpPr>
        <p:spPr>
          <a:xfrm>
            <a:off x="9584379" y="2731414"/>
            <a:ext cx="100976" cy="639864"/>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9F341E1E-D659-4ADE-97EC-F69573D16ADE}"/>
              </a:ext>
            </a:extLst>
          </p:cNvPr>
          <p:cNvSpPr/>
          <p:nvPr/>
        </p:nvSpPr>
        <p:spPr>
          <a:xfrm>
            <a:off x="8214728" y="2751596"/>
            <a:ext cx="801823" cy="369332"/>
          </a:xfrm>
          <a:prstGeom prst="rect">
            <a:avLst/>
          </a:prstGeom>
        </p:spPr>
        <p:txBody>
          <a:bodyPr wrap="none">
            <a:spAutoFit/>
          </a:bodyPr>
          <a:lstStyle/>
          <a:p>
            <a:r>
              <a:rPr lang="en-US" dirty="0"/>
              <a:t>𝜉 &lt;= 1 </a:t>
            </a:r>
          </a:p>
        </p:txBody>
      </p:sp>
      <p:sp>
        <p:nvSpPr>
          <p:cNvPr id="23" name="Rectangle 22">
            <a:extLst>
              <a:ext uri="{FF2B5EF4-FFF2-40B4-BE49-F238E27FC236}">
                <a16:creationId xmlns:a16="http://schemas.microsoft.com/office/drawing/2014/main" id="{AB5DF184-FFE1-4EBC-9513-38073B7D451A}"/>
              </a:ext>
            </a:extLst>
          </p:cNvPr>
          <p:cNvSpPr/>
          <p:nvPr/>
        </p:nvSpPr>
        <p:spPr>
          <a:xfrm>
            <a:off x="9719319" y="2783007"/>
            <a:ext cx="801823" cy="369332"/>
          </a:xfrm>
          <a:prstGeom prst="rect">
            <a:avLst/>
          </a:prstGeom>
        </p:spPr>
        <p:txBody>
          <a:bodyPr wrap="none">
            <a:spAutoFit/>
          </a:bodyPr>
          <a:lstStyle/>
          <a:p>
            <a:r>
              <a:rPr lang="en-US" dirty="0"/>
              <a:t>𝜉 &lt;= 1 </a:t>
            </a:r>
          </a:p>
        </p:txBody>
      </p:sp>
    </p:spTree>
    <p:extLst>
      <p:ext uri="{BB962C8B-B14F-4D97-AF65-F5344CB8AC3E}">
        <p14:creationId xmlns:p14="http://schemas.microsoft.com/office/powerpoint/2010/main" val="1753468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695A-DC7E-4B20-BA0B-473B42927610}"/>
              </a:ext>
            </a:extLst>
          </p:cNvPr>
          <p:cNvSpPr>
            <a:spLocks noGrp="1"/>
          </p:cNvSpPr>
          <p:nvPr>
            <p:ph type="title"/>
          </p:nvPr>
        </p:nvSpPr>
        <p:spPr/>
        <p:txBody>
          <a:bodyPr/>
          <a:lstStyle/>
          <a:p>
            <a:r>
              <a:rPr lang="en-US" dirty="0"/>
              <a:t>Random Walk Simulation Study</a:t>
            </a:r>
          </a:p>
        </p:txBody>
      </p:sp>
      <p:sp>
        <p:nvSpPr>
          <p:cNvPr id="3" name="Content Placeholder 2">
            <a:extLst>
              <a:ext uri="{FF2B5EF4-FFF2-40B4-BE49-F238E27FC236}">
                <a16:creationId xmlns:a16="http://schemas.microsoft.com/office/drawing/2014/main" id="{7C34EA4D-8B6C-4D09-A420-B26AF1760000}"/>
              </a:ext>
            </a:extLst>
          </p:cNvPr>
          <p:cNvSpPr>
            <a:spLocks noGrp="1"/>
          </p:cNvSpPr>
          <p:nvPr>
            <p:ph idx="1"/>
          </p:nvPr>
        </p:nvSpPr>
        <p:spPr>
          <a:xfrm>
            <a:off x="838200" y="1825625"/>
            <a:ext cx="6381307" cy="4351338"/>
          </a:xfrm>
        </p:spPr>
        <p:txBody>
          <a:bodyPr>
            <a:normAutofit/>
          </a:bodyPr>
          <a:lstStyle/>
          <a:p>
            <a:r>
              <a:rPr lang="en-US" dirty="0"/>
              <a:t>To test the effectiveness of DPD, we simulate random walks in our focus area</a:t>
            </a:r>
          </a:p>
          <a:p>
            <a:r>
              <a:rPr lang="en-US" dirty="0"/>
              <a:t>We use 4m x 4m grid points</a:t>
            </a:r>
          </a:p>
          <a:p>
            <a:r>
              <a:rPr lang="en-US" dirty="0"/>
              <a:t>A user starting at location (𝑥,𝑦), can walk to any of the grid points in 4 directions (𝑥 + 1,𝑦), (𝑥,𝑦 + 1), (𝑥 − 1,𝑦), and (𝑥,𝑦 − 1)</a:t>
            </a:r>
          </a:p>
        </p:txBody>
      </p:sp>
      <p:pic>
        <p:nvPicPr>
          <p:cNvPr id="4" name="Picture 3" descr="Diagram, engineering drawing&#10;&#10;Description automatically generated">
            <a:extLst>
              <a:ext uri="{FF2B5EF4-FFF2-40B4-BE49-F238E27FC236}">
                <a16:creationId xmlns:a16="http://schemas.microsoft.com/office/drawing/2014/main" id="{4B7E5A2C-0D08-4B6D-9C47-4F90E0892EDB}"/>
              </a:ext>
            </a:extLst>
          </p:cNvPr>
          <p:cNvPicPr>
            <a:picLocks noChangeAspect="1"/>
          </p:cNvPicPr>
          <p:nvPr/>
        </p:nvPicPr>
        <p:blipFill rotWithShape="1">
          <a:blip r:embed="rId3"/>
          <a:srcRect l="12749" t="6729" r="5981" b="29071"/>
          <a:stretch/>
        </p:blipFill>
        <p:spPr>
          <a:xfrm>
            <a:off x="7949117" y="2179786"/>
            <a:ext cx="3640372" cy="2982321"/>
          </a:xfrm>
          <a:prstGeom prst="rect">
            <a:avLst/>
          </a:prstGeom>
        </p:spPr>
      </p:pic>
      <p:sp>
        <p:nvSpPr>
          <p:cNvPr id="5" name="Oval 4">
            <a:extLst>
              <a:ext uri="{FF2B5EF4-FFF2-40B4-BE49-F238E27FC236}">
                <a16:creationId xmlns:a16="http://schemas.microsoft.com/office/drawing/2014/main" id="{D7A39A69-3949-427C-9EEE-20B14D25637D}"/>
              </a:ext>
            </a:extLst>
          </p:cNvPr>
          <p:cNvSpPr/>
          <p:nvPr/>
        </p:nvSpPr>
        <p:spPr>
          <a:xfrm>
            <a:off x="8272130" y="3721395"/>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A786E378-9D0B-4C48-947C-1500F4A33692}"/>
              </a:ext>
            </a:extLst>
          </p:cNvPr>
          <p:cNvCxnSpPr>
            <a:cxnSpLocks/>
          </p:cNvCxnSpPr>
          <p:nvPr/>
        </p:nvCxnSpPr>
        <p:spPr>
          <a:xfrm>
            <a:off x="8325293" y="3421026"/>
            <a:ext cx="5316" cy="71843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8C6B54B-2940-4A54-B797-069371C08BA8}"/>
              </a:ext>
            </a:extLst>
          </p:cNvPr>
          <p:cNvCxnSpPr>
            <a:cxnSpLocks/>
          </p:cNvCxnSpPr>
          <p:nvPr/>
        </p:nvCxnSpPr>
        <p:spPr>
          <a:xfrm flipH="1">
            <a:off x="8002772" y="3770127"/>
            <a:ext cx="64504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63F03C3-A808-4DCA-A176-DD1E6C502803}"/>
              </a:ext>
            </a:extLst>
          </p:cNvPr>
          <p:cNvSpPr/>
          <p:nvPr/>
        </p:nvSpPr>
        <p:spPr>
          <a:xfrm>
            <a:off x="7715945" y="3770127"/>
            <a:ext cx="689612" cy="369332"/>
          </a:xfrm>
          <a:prstGeom prst="rect">
            <a:avLst/>
          </a:prstGeom>
        </p:spPr>
        <p:txBody>
          <a:bodyPr wrap="none">
            <a:spAutoFit/>
          </a:bodyPr>
          <a:lstStyle/>
          <a:p>
            <a:r>
              <a:rPr lang="en-US" dirty="0"/>
              <a:t>(𝑥,𝑦) </a:t>
            </a:r>
          </a:p>
        </p:txBody>
      </p:sp>
    </p:spTree>
    <p:extLst>
      <p:ext uri="{BB962C8B-B14F-4D97-AF65-F5344CB8AC3E}">
        <p14:creationId xmlns:p14="http://schemas.microsoft.com/office/powerpoint/2010/main" val="1167006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695A-DC7E-4B20-BA0B-473B42927610}"/>
              </a:ext>
            </a:extLst>
          </p:cNvPr>
          <p:cNvSpPr>
            <a:spLocks noGrp="1"/>
          </p:cNvSpPr>
          <p:nvPr>
            <p:ph type="title"/>
          </p:nvPr>
        </p:nvSpPr>
        <p:spPr/>
        <p:txBody>
          <a:bodyPr/>
          <a:lstStyle/>
          <a:p>
            <a:r>
              <a:rPr lang="en-US" dirty="0"/>
              <a:t>Random Walk Simulation Study</a:t>
            </a:r>
          </a:p>
        </p:txBody>
      </p:sp>
      <p:sp>
        <p:nvSpPr>
          <p:cNvPr id="3" name="Content Placeholder 2">
            <a:extLst>
              <a:ext uri="{FF2B5EF4-FFF2-40B4-BE49-F238E27FC236}">
                <a16:creationId xmlns:a16="http://schemas.microsoft.com/office/drawing/2014/main" id="{7C34EA4D-8B6C-4D09-A420-B26AF1760000}"/>
              </a:ext>
            </a:extLst>
          </p:cNvPr>
          <p:cNvSpPr>
            <a:spLocks noGrp="1"/>
          </p:cNvSpPr>
          <p:nvPr>
            <p:ph idx="1"/>
          </p:nvPr>
        </p:nvSpPr>
        <p:spPr>
          <a:xfrm>
            <a:off x="838200" y="1825625"/>
            <a:ext cx="6381307" cy="4351338"/>
          </a:xfrm>
        </p:spPr>
        <p:txBody>
          <a:bodyPr>
            <a:normAutofit/>
          </a:bodyPr>
          <a:lstStyle/>
          <a:p>
            <a:r>
              <a:rPr lang="en-US" dirty="0"/>
              <a:t>Initially  a random quadrant is chosen as the main walking direction</a:t>
            </a:r>
          </a:p>
          <a:p>
            <a:r>
              <a:rPr lang="en-US" dirty="0"/>
              <a:t>For example, if a user chooses quadrant 1, the possible directions are (𝑥 + 1,𝑦) or (𝑥,𝑦+1).</a:t>
            </a:r>
          </a:p>
          <a:p>
            <a:r>
              <a:rPr lang="en-US" dirty="0"/>
              <a:t>This continues until either 100 steps are reached or the walk terminates when both directions hit a wall i.e. a point with no service.</a:t>
            </a:r>
          </a:p>
        </p:txBody>
      </p:sp>
      <p:pic>
        <p:nvPicPr>
          <p:cNvPr id="13" name="Picture 12" descr="Diagram, engineering drawing&#10;&#10;Description automatically generated">
            <a:extLst>
              <a:ext uri="{FF2B5EF4-FFF2-40B4-BE49-F238E27FC236}">
                <a16:creationId xmlns:a16="http://schemas.microsoft.com/office/drawing/2014/main" id="{6FEE3DBC-3E3D-4E85-9F8B-5C84450F9F59}"/>
              </a:ext>
            </a:extLst>
          </p:cNvPr>
          <p:cNvPicPr>
            <a:picLocks noChangeAspect="1"/>
          </p:cNvPicPr>
          <p:nvPr/>
        </p:nvPicPr>
        <p:blipFill rotWithShape="1">
          <a:blip r:embed="rId3"/>
          <a:srcRect l="12749" t="6729" r="5981" b="29071"/>
          <a:stretch/>
        </p:blipFill>
        <p:spPr>
          <a:xfrm>
            <a:off x="7949117" y="2179786"/>
            <a:ext cx="3640372" cy="2982321"/>
          </a:xfrm>
          <a:prstGeom prst="rect">
            <a:avLst/>
          </a:prstGeom>
        </p:spPr>
      </p:pic>
      <p:sp>
        <p:nvSpPr>
          <p:cNvPr id="14" name="Oval 13">
            <a:extLst>
              <a:ext uri="{FF2B5EF4-FFF2-40B4-BE49-F238E27FC236}">
                <a16:creationId xmlns:a16="http://schemas.microsoft.com/office/drawing/2014/main" id="{9082149F-970F-43DB-B1E3-F03FFDF0944F}"/>
              </a:ext>
            </a:extLst>
          </p:cNvPr>
          <p:cNvSpPr/>
          <p:nvPr/>
        </p:nvSpPr>
        <p:spPr>
          <a:xfrm>
            <a:off x="8272130" y="3721395"/>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93C648B-040D-4184-AE7D-9571210B9921}"/>
              </a:ext>
            </a:extLst>
          </p:cNvPr>
          <p:cNvCxnSpPr>
            <a:cxnSpLocks/>
          </p:cNvCxnSpPr>
          <p:nvPr/>
        </p:nvCxnSpPr>
        <p:spPr>
          <a:xfrm>
            <a:off x="8314660" y="3051694"/>
            <a:ext cx="0" cy="4304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79A81F-E5AC-4A79-80DF-F4BA9B61CC96}"/>
              </a:ext>
            </a:extLst>
          </p:cNvPr>
          <p:cNvCxnSpPr>
            <a:cxnSpLocks/>
          </p:cNvCxnSpPr>
          <p:nvPr/>
        </p:nvCxnSpPr>
        <p:spPr>
          <a:xfrm flipH="1">
            <a:off x="8272130" y="3429000"/>
            <a:ext cx="3650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E439922-EBC5-4855-BAEE-ED298386DB4C}"/>
              </a:ext>
            </a:extLst>
          </p:cNvPr>
          <p:cNvSpPr/>
          <p:nvPr/>
        </p:nvSpPr>
        <p:spPr>
          <a:xfrm>
            <a:off x="7431599" y="3401680"/>
            <a:ext cx="922047" cy="369332"/>
          </a:xfrm>
          <a:prstGeom prst="rect">
            <a:avLst/>
          </a:prstGeom>
        </p:spPr>
        <p:txBody>
          <a:bodyPr wrap="none">
            <a:spAutoFit/>
          </a:bodyPr>
          <a:lstStyle/>
          <a:p>
            <a:r>
              <a:rPr lang="en-US" dirty="0"/>
              <a:t>(𝑥,𝑦+1) </a:t>
            </a:r>
          </a:p>
        </p:txBody>
      </p:sp>
      <p:sp>
        <p:nvSpPr>
          <p:cNvPr id="18" name="Oval 17">
            <a:extLst>
              <a:ext uri="{FF2B5EF4-FFF2-40B4-BE49-F238E27FC236}">
                <a16:creationId xmlns:a16="http://schemas.microsoft.com/office/drawing/2014/main" id="{0DF6014E-226F-4A2D-A890-745218DA91A0}"/>
              </a:ext>
            </a:extLst>
          </p:cNvPr>
          <p:cNvSpPr/>
          <p:nvPr/>
        </p:nvSpPr>
        <p:spPr>
          <a:xfrm>
            <a:off x="8277446" y="3375837"/>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29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B5F4-A34D-B349-B640-B7EAC46B2E0B}"/>
              </a:ext>
            </a:extLst>
          </p:cNvPr>
          <p:cNvSpPr>
            <a:spLocks noGrp="1"/>
          </p:cNvSpPr>
          <p:nvPr>
            <p:ph type="title"/>
          </p:nvPr>
        </p:nvSpPr>
        <p:spPr>
          <a:xfrm>
            <a:off x="655320" y="365125"/>
            <a:ext cx="5120114" cy="1692794"/>
          </a:xfrm>
        </p:spPr>
        <p:txBody>
          <a:bodyPr>
            <a:normAutofit/>
          </a:bodyPr>
          <a:lstStyle/>
          <a:p>
            <a:r>
              <a:rPr lang="en-US"/>
              <a:t>Contact Tracing</a:t>
            </a:r>
            <a:endParaRPr lang="en-US" dirty="0"/>
          </a:p>
        </p:txBody>
      </p:sp>
      <p:cxnSp>
        <p:nvCxnSpPr>
          <p:cNvPr id="16"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A2D84B-C23C-AF43-9223-497B3D1A1B62}"/>
              </a:ext>
            </a:extLst>
          </p:cNvPr>
          <p:cNvSpPr>
            <a:spLocks noGrp="1"/>
          </p:cNvSpPr>
          <p:nvPr>
            <p:ph idx="1"/>
          </p:nvPr>
        </p:nvSpPr>
        <p:spPr>
          <a:xfrm>
            <a:off x="655321" y="2575034"/>
            <a:ext cx="5120113" cy="3462228"/>
          </a:xfrm>
        </p:spPr>
        <p:txBody>
          <a:bodyPr>
            <a:normAutofit lnSpcReduction="10000"/>
          </a:bodyPr>
          <a:lstStyle/>
          <a:p>
            <a:r>
              <a:rPr lang="en-US" sz="1800" dirty="0"/>
              <a:t> “</a:t>
            </a:r>
            <a:r>
              <a:rPr lang="en-US" sz="1800" i="1" dirty="0"/>
              <a:t>A process to identify, monitor, and support individuals who may have been exposed to a person with a communicable disease, such as COVID-19</a:t>
            </a:r>
            <a:r>
              <a:rPr lang="en-US" sz="1800" dirty="0"/>
              <a:t>.” – Center For Disease Control (CDC)</a:t>
            </a:r>
          </a:p>
          <a:p>
            <a:r>
              <a:rPr lang="en-US" sz="1800" dirty="0"/>
              <a:t>Slows the spread of infectious diseases.</a:t>
            </a:r>
          </a:p>
          <a:p>
            <a:r>
              <a:rPr lang="en-US" sz="1800" dirty="0"/>
              <a:t>Existing methods use a wide range of technologies to trace contacts that may have been exposed to an individual.</a:t>
            </a:r>
          </a:p>
          <a:p>
            <a:r>
              <a:rPr lang="en-US" sz="1800" dirty="0"/>
              <a:t>These include using GPS, Bluetooth, QR code scanning, wearable devices and more</a:t>
            </a:r>
          </a:p>
          <a:p>
            <a:r>
              <a:rPr lang="en-US" sz="1800" dirty="0" err="1"/>
              <a:t>Vecsim</a:t>
            </a:r>
            <a:r>
              <a:rPr lang="en-US" sz="1800" dirty="0"/>
              <a:t> is different from all of these and does not rely on user location and preserves privacy.</a:t>
            </a:r>
          </a:p>
          <a:p>
            <a:endParaRPr lang="en-US" sz="1800" dirty="0"/>
          </a:p>
        </p:txBody>
      </p:sp>
      <p:pic>
        <p:nvPicPr>
          <p:cNvPr id="5" name="Picture 4">
            <a:extLst>
              <a:ext uri="{FF2B5EF4-FFF2-40B4-BE49-F238E27FC236}">
                <a16:creationId xmlns:a16="http://schemas.microsoft.com/office/drawing/2014/main" id="{05BBAFFF-E111-A747-9A88-DD914112E013}"/>
              </a:ext>
            </a:extLst>
          </p:cNvPr>
          <p:cNvPicPr>
            <a:picLocks noChangeAspect="1"/>
          </p:cNvPicPr>
          <p:nvPr/>
        </p:nvPicPr>
        <p:blipFill rotWithShape="1">
          <a:blip r:embed="rId3"/>
          <a:srcRect l="5727" r="11424"/>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TextBox 3">
            <a:extLst>
              <a:ext uri="{FF2B5EF4-FFF2-40B4-BE49-F238E27FC236}">
                <a16:creationId xmlns:a16="http://schemas.microsoft.com/office/drawing/2014/main" id="{EEF854ED-14E4-4414-B663-2CD3170AB0FE}"/>
              </a:ext>
            </a:extLst>
          </p:cNvPr>
          <p:cNvSpPr txBox="1"/>
          <p:nvPr/>
        </p:nvSpPr>
        <p:spPr>
          <a:xfrm>
            <a:off x="6527488" y="6662099"/>
            <a:ext cx="5767926" cy="215444"/>
          </a:xfrm>
          <a:prstGeom prst="rect">
            <a:avLst/>
          </a:prstGeom>
          <a:noFill/>
        </p:spPr>
        <p:txBody>
          <a:bodyPr wrap="none" rtlCol="0">
            <a:spAutoFit/>
          </a:bodyPr>
          <a:lstStyle/>
          <a:p>
            <a:r>
              <a:rPr lang="en-US" sz="800" i="1" dirty="0"/>
              <a:t>Image Source : https://www.concordmonitor.com/What-We-Know-About-Coronavirus-Contact-Tracing-In-New-Hampshire-35789694</a:t>
            </a:r>
          </a:p>
        </p:txBody>
      </p:sp>
    </p:spTree>
    <p:extLst>
      <p:ext uri="{BB962C8B-B14F-4D97-AF65-F5344CB8AC3E}">
        <p14:creationId xmlns:p14="http://schemas.microsoft.com/office/powerpoint/2010/main" val="3162402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695A-DC7E-4B20-BA0B-473B42927610}"/>
              </a:ext>
            </a:extLst>
          </p:cNvPr>
          <p:cNvSpPr>
            <a:spLocks noGrp="1"/>
          </p:cNvSpPr>
          <p:nvPr>
            <p:ph type="title"/>
          </p:nvPr>
        </p:nvSpPr>
        <p:spPr/>
        <p:txBody>
          <a:bodyPr/>
          <a:lstStyle/>
          <a:p>
            <a:r>
              <a:rPr lang="en-US" dirty="0"/>
              <a:t>Random Walk Simulation Study</a:t>
            </a:r>
          </a:p>
        </p:txBody>
      </p:sp>
      <p:sp>
        <p:nvSpPr>
          <p:cNvPr id="3" name="Content Placeholder 2">
            <a:extLst>
              <a:ext uri="{FF2B5EF4-FFF2-40B4-BE49-F238E27FC236}">
                <a16:creationId xmlns:a16="http://schemas.microsoft.com/office/drawing/2014/main" id="{7C34EA4D-8B6C-4D09-A420-B26AF1760000}"/>
              </a:ext>
            </a:extLst>
          </p:cNvPr>
          <p:cNvSpPr>
            <a:spLocks noGrp="1"/>
          </p:cNvSpPr>
          <p:nvPr>
            <p:ph idx="1"/>
          </p:nvPr>
        </p:nvSpPr>
        <p:spPr>
          <a:xfrm>
            <a:off x="838200" y="1825625"/>
            <a:ext cx="6381307" cy="4351338"/>
          </a:xfrm>
        </p:spPr>
        <p:txBody>
          <a:bodyPr>
            <a:normAutofit/>
          </a:bodyPr>
          <a:lstStyle/>
          <a:p>
            <a:r>
              <a:rPr lang="en-US" dirty="0"/>
              <a:t>Initially  a random quadrant is chosen as the main walking direction</a:t>
            </a:r>
          </a:p>
          <a:p>
            <a:r>
              <a:rPr lang="en-US" dirty="0"/>
              <a:t>For example, if a user chooses quadrant 1, the possible directions are (𝑥 + 1,𝑦) or (𝑥,𝑦+1).</a:t>
            </a:r>
          </a:p>
          <a:p>
            <a:r>
              <a:rPr lang="en-US" dirty="0"/>
              <a:t>This continues until either 100 steps are reached or the walk terminates when both directions hit a wall i.e. a point with no service.</a:t>
            </a:r>
          </a:p>
        </p:txBody>
      </p:sp>
      <p:pic>
        <p:nvPicPr>
          <p:cNvPr id="13" name="Picture 12" descr="Diagram, engineering drawing&#10;&#10;Description automatically generated">
            <a:extLst>
              <a:ext uri="{FF2B5EF4-FFF2-40B4-BE49-F238E27FC236}">
                <a16:creationId xmlns:a16="http://schemas.microsoft.com/office/drawing/2014/main" id="{6FEE3DBC-3E3D-4E85-9F8B-5C84450F9F59}"/>
              </a:ext>
            </a:extLst>
          </p:cNvPr>
          <p:cNvPicPr>
            <a:picLocks noChangeAspect="1"/>
          </p:cNvPicPr>
          <p:nvPr/>
        </p:nvPicPr>
        <p:blipFill rotWithShape="1">
          <a:blip r:embed="rId2"/>
          <a:srcRect l="12749" t="6729" r="5981" b="29071"/>
          <a:stretch/>
        </p:blipFill>
        <p:spPr>
          <a:xfrm>
            <a:off x="7949117" y="2179786"/>
            <a:ext cx="3640372" cy="2982321"/>
          </a:xfrm>
          <a:prstGeom prst="rect">
            <a:avLst/>
          </a:prstGeom>
        </p:spPr>
      </p:pic>
      <p:sp>
        <p:nvSpPr>
          <p:cNvPr id="14" name="Oval 13">
            <a:extLst>
              <a:ext uri="{FF2B5EF4-FFF2-40B4-BE49-F238E27FC236}">
                <a16:creationId xmlns:a16="http://schemas.microsoft.com/office/drawing/2014/main" id="{9082149F-970F-43DB-B1E3-F03FFDF0944F}"/>
              </a:ext>
            </a:extLst>
          </p:cNvPr>
          <p:cNvSpPr/>
          <p:nvPr/>
        </p:nvSpPr>
        <p:spPr>
          <a:xfrm>
            <a:off x="8272130" y="3721395"/>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E439922-EBC5-4855-BAEE-ED298386DB4C}"/>
              </a:ext>
            </a:extLst>
          </p:cNvPr>
          <p:cNvSpPr/>
          <p:nvPr/>
        </p:nvSpPr>
        <p:spPr>
          <a:xfrm>
            <a:off x="7578840" y="3086667"/>
            <a:ext cx="938077" cy="307777"/>
          </a:xfrm>
          <a:prstGeom prst="rect">
            <a:avLst/>
          </a:prstGeom>
        </p:spPr>
        <p:txBody>
          <a:bodyPr wrap="none">
            <a:spAutoFit/>
          </a:bodyPr>
          <a:lstStyle/>
          <a:p>
            <a:r>
              <a:rPr lang="en-US" sz="1400" dirty="0"/>
              <a:t>(𝑥+1,𝑦+1) </a:t>
            </a:r>
          </a:p>
        </p:txBody>
      </p:sp>
      <p:sp>
        <p:nvSpPr>
          <p:cNvPr id="18" name="Oval 17">
            <a:extLst>
              <a:ext uri="{FF2B5EF4-FFF2-40B4-BE49-F238E27FC236}">
                <a16:creationId xmlns:a16="http://schemas.microsoft.com/office/drawing/2014/main" id="{0DF6014E-226F-4A2D-A890-745218DA91A0}"/>
              </a:ext>
            </a:extLst>
          </p:cNvPr>
          <p:cNvSpPr/>
          <p:nvPr/>
        </p:nvSpPr>
        <p:spPr>
          <a:xfrm>
            <a:off x="8277446" y="3375837"/>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253DBF-8C89-41CC-9340-EAAFDA934340}"/>
              </a:ext>
            </a:extLst>
          </p:cNvPr>
          <p:cNvSpPr/>
          <p:nvPr/>
        </p:nvSpPr>
        <p:spPr>
          <a:xfrm>
            <a:off x="8563781" y="3367863"/>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0BDBA92-B935-407B-B042-0437BC6E2F23}"/>
              </a:ext>
            </a:extLst>
          </p:cNvPr>
          <p:cNvCxnSpPr>
            <a:cxnSpLocks/>
          </p:cNvCxnSpPr>
          <p:nvPr/>
        </p:nvCxnSpPr>
        <p:spPr>
          <a:xfrm>
            <a:off x="8606311" y="3051694"/>
            <a:ext cx="0" cy="4304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3E65D4B-B6AA-41BA-8F8F-B28BAC32BF97}"/>
              </a:ext>
            </a:extLst>
          </p:cNvPr>
          <p:cNvCxnSpPr>
            <a:cxnSpLocks/>
          </p:cNvCxnSpPr>
          <p:nvPr/>
        </p:nvCxnSpPr>
        <p:spPr>
          <a:xfrm flipH="1">
            <a:off x="8563781" y="3429000"/>
            <a:ext cx="3650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329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695A-DC7E-4B20-BA0B-473B42927610}"/>
              </a:ext>
            </a:extLst>
          </p:cNvPr>
          <p:cNvSpPr>
            <a:spLocks noGrp="1"/>
          </p:cNvSpPr>
          <p:nvPr>
            <p:ph type="title"/>
          </p:nvPr>
        </p:nvSpPr>
        <p:spPr/>
        <p:txBody>
          <a:bodyPr/>
          <a:lstStyle/>
          <a:p>
            <a:r>
              <a:rPr lang="en-US" dirty="0"/>
              <a:t>Random Walk Simulation Study</a:t>
            </a:r>
          </a:p>
        </p:txBody>
      </p:sp>
      <p:sp>
        <p:nvSpPr>
          <p:cNvPr id="3" name="Content Placeholder 2">
            <a:extLst>
              <a:ext uri="{FF2B5EF4-FFF2-40B4-BE49-F238E27FC236}">
                <a16:creationId xmlns:a16="http://schemas.microsoft.com/office/drawing/2014/main" id="{7C34EA4D-8B6C-4D09-A420-B26AF1760000}"/>
              </a:ext>
            </a:extLst>
          </p:cNvPr>
          <p:cNvSpPr>
            <a:spLocks noGrp="1"/>
          </p:cNvSpPr>
          <p:nvPr>
            <p:ph idx="1"/>
          </p:nvPr>
        </p:nvSpPr>
        <p:spPr>
          <a:xfrm>
            <a:off x="838200" y="1825625"/>
            <a:ext cx="6381307" cy="4351338"/>
          </a:xfrm>
        </p:spPr>
        <p:txBody>
          <a:bodyPr>
            <a:normAutofit/>
          </a:bodyPr>
          <a:lstStyle/>
          <a:p>
            <a:r>
              <a:rPr lang="en-US" dirty="0"/>
              <a:t>Initially  a random quadrant is chosen as the main walking direction</a:t>
            </a:r>
          </a:p>
          <a:p>
            <a:r>
              <a:rPr lang="en-US" dirty="0"/>
              <a:t>For example, if a user chooses quadrant 1, the possible directions are (𝑥 + 1,𝑦) or (𝑥,𝑦+1).</a:t>
            </a:r>
          </a:p>
          <a:p>
            <a:r>
              <a:rPr lang="en-US" dirty="0"/>
              <a:t>This continues until either 100 steps are reached or the walk terminates when both directions hit a wall i.e. a point with no service.</a:t>
            </a:r>
          </a:p>
        </p:txBody>
      </p:sp>
      <p:pic>
        <p:nvPicPr>
          <p:cNvPr id="13" name="Picture 12" descr="Diagram, engineering drawing&#10;&#10;Description automatically generated">
            <a:extLst>
              <a:ext uri="{FF2B5EF4-FFF2-40B4-BE49-F238E27FC236}">
                <a16:creationId xmlns:a16="http://schemas.microsoft.com/office/drawing/2014/main" id="{6FEE3DBC-3E3D-4E85-9F8B-5C84450F9F59}"/>
              </a:ext>
            </a:extLst>
          </p:cNvPr>
          <p:cNvPicPr>
            <a:picLocks noChangeAspect="1"/>
          </p:cNvPicPr>
          <p:nvPr/>
        </p:nvPicPr>
        <p:blipFill rotWithShape="1">
          <a:blip r:embed="rId2"/>
          <a:srcRect l="12749" t="6729" r="5981" b="29071"/>
          <a:stretch/>
        </p:blipFill>
        <p:spPr>
          <a:xfrm>
            <a:off x="7949117" y="2179786"/>
            <a:ext cx="3640372" cy="2982321"/>
          </a:xfrm>
          <a:prstGeom prst="rect">
            <a:avLst/>
          </a:prstGeom>
        </p:spPr>
      </p:pic>
      <p:sp>
        <p:nvSpPr>
          <p:cNvPr id="14" name="Oval 13">
            <a:extLst>
              <a:ext uri="{FF2B5EF4-FFF2-40B4-BE49-F238E27FC236}">
                <a16:creationId xmlns:a16="http://schemas.microsoft.com/office/drawing/2014/main" id="{9082149F-970F-43DB-B1E3-F03FFDF0944F}"/>
              </a:ext>
            </a:extLst>
          </p:cNvPr>
          <p:cNvSpPr/>
          <p:nvPr/>
        </p:nvSpPr>
        <p:spPr>
          <a:xfrm>
            <a:off x="8272130" y="3721395"/>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F6014E-226F-4A2D-A890-745218DA91A0}"/>
              </a:ext>
            </a:extLst>
          </p:cNvPr>
          <p:cNvSpPr/>
          <p:nvPr/>
        </p:nvSpPr>
        <p:spPr>
          <a:xfrm>
            <a:off x="8277446" y="3375837"/>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253DBF-8C89-41CC-9340-EAAFDA934340}"/>
              </a:ext>
            </a:extLst>
          </p:cNvPr>
          <p:cNvSpPr/>
          <p:nvPr/>
        </p:nvSpPr>
        <p:spPr>
          <a:xfrm>
            <a:off x="8563781" y="3367863"/>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3F02423-DB8A-49EB-A9EE-52EE66DDC255}"/>
              </a:ext>
            </a:extLst>
          </p:cNvPr>
          <p:cNvSpPr/>
          <p:nvPr/>
        </p:nvSpPr>
        <p:spPr>
          <a:xfrm>
            <a:off x="8972346" y="3375837"/>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513F780-6B36-498B-9B75-1537AF955999}"/>
              </a:ext>
            </a:extLst>
          </p:cNvPr>
          <p:cNvCxnSpPr>
            <a:cxnSpLocks/>
          </p:cNvCxnSpPr>
          <p:nvPr/>
        </p:nvCxnSpPr>
        <p:spPr>
          <a:xfrm>
            <a:off x="9021725" y="3051694"/>
            <a:ext cx="0" cy="4304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2996487-DC84-4002-8461-1FF0D2BA20DD}"/>
              </a:ext>
            </a:extLst>
          </p:cNvPr>
          <p:cNvCxnSpPr>
            <a:cxnSpLocks/>
          </p:cNvCxnSpPr>
          <p:nvPr/>
        </p:nvCxnSpPr>
        <p:spPr>
          <a:xfrm flipH="1">
            <a:off x="8979195" y="3429000"/>
            <a:ext cx="3650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143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695A-DC7E-4B20-BA0B-473B42927610}"/>
              </a:ext>
            </a:extLst>
          </p:cNvPr>
          <p:cNvSpPr>
            <a:spLocks noGrp="1"/>
          </p:cNvSpPr>
          <p:nvPr>
            <p:ph type="title"/>
          </p:nvPr>
        </p:nvSpPr>
        <p:spPr/>
        <p:txBody>
          <a:bodyPr/>
          <a:lstStyle/>
          <a:p>
            <a:r>
              <a:rPr lang="en-US" dirty="0"/>
              <a:t>Random Walk Simulation Study</a:t>
            </a:r>
          </a:p>
        </p:txBody>
      </p:sp>
      <p:sp>
        <p:nvSpPr>
          <p:cNvPr id="3" name="Content Placeholder 2">
            <a:extLst>
              <a:ext uri="{FF2B5EF4-FFF2-40B4-BE49-F238E27FC236}">
                <a16:creationId xmlns:a16="http://schemas.microsoft.com/office/drawing/2014/main" id="{7C34EA4D-8B6C-4D09-A420-B26AF1760000}"/>
              </a:ext>
            </a:extLst>
          </p:cNvPr>
          <p:cNvSpPr>
            <a:spLocks noGrp="1"/>
          </p:cNvSpPr>
          <p:nvPr>
            <p:ph idx="1"/>
          </p:nvPr>
        </p:nvSpPr>
        <p:spPr>
          <a:xfrm>
            <a:off x="838200" y="1825625"/>
            <a:ext cx="6381307" cy="4351338"/>
          </a:xfrm>
        </p:spPr>
        <p:txBody>
          <a:bodyPr>
            <a:normAutofit/>
          </a:bodyPr>
          <a:lstStyle/>
          <a:p>
            <a:r>
              <a:rPr lang="en-US" dirty="0"/>
              <a:t>Initially  a random quadrant is chosen as the main walking direction</a:t>
            </a:r>
          </a:p>
          <a:p>
            <a:r>
              <a:rPr lang="en-US" dirty="0"/>
              <a:t>For example, if a user chooses quadrant 1, the possible directions are (𝑥 + 1,𝑦) or (𝑥,𝑦+1).</a:t>
            </a:r>
          </a:p>
          <a:p>
            <a:r>
              <a:rPr lang="en-US" dirty="0"/>
              <a:t>This continues until either 100 steps are reached or the walk terminates when both directions hit a wall i.e. a point with no service.</a:t>
            </a:r>
          </a:p>
        </p:txBody>
      </p:sp>
      <p:pic>
        <p:nvPicPr>
          <p:cNvPr id="13" name="Picture 12" descr="Diagram, engineering drawing&#10;&#10;Description automatically generated">
            <a:extLst>
              <a:ext uri="{FF2B5EF4-FFF2-40B4-BE49-F238E27FC236}">
                <a16:creationId xmlns:a16="http://schemas.microsoft.com/office/drawing/2014/main" id="{6FEE3DBC-3E3D-4E85-9F8B-5C84450F9F59}"/>
              </a:ext>
            </a:extLst>
          </p:cNvPr>
          <p:cNvPicPr>
            <a:picLocks noChangeAspect="1"/>
          </p:cNvPicPr>
          <p:nvPr/>
        </p:nvPicPr>
        <p:blipFill rotWithShape="1">
          <a:blip r:embed="rId3"/>
          <a:srcRect l="12749" t="6729" r="5981" b="29071"/>
          <a:stretch/>
        </p:blipFill>
        <p:spPr>
          <a:xfrm>
            <a:off x="7949117" y="2179786"/>
            <a:ext cx="3640372" cy="2982321"/>
          </a:xfrm>
          <a:prstGeom prst="rect">
            <a:avLst/>
          </a:prstGeom>
        </p:spPr>
      </p:pic>
      <p:sp>
        <p:nvSpPr>
          <p:cNvPr id="14" name="Oval 13">
            <a:extLst>
              <a:ext uri="{FF2B5EF4-FFF2-40B4-BE49-F238E27FC236}">
                <a16:creationId xmlns:a16="http://schemas.microsoft.com/office/drawing/2014/main" id="{9082149F-970F-43DB-B1E3-F03FFDF0944F}"/>
              </a:ext>
            </a:extLst>
          </p:cNvPr>
          <p:cNvSpPr/>
          <p:nvPr/>
        </p:nvSpPr>
        <p:spPr>
          <a:xfrm>
            <a:off x="8272130" y="3721395"/>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F6014E-226F-4A2D-A890-745218DA91A0}"/>
              </a:ext>
            </a:extLst>
          </p:cNvPr>
          <p:cNvSpPr/>
          <p:nvPr/>
        </p:nvSpPr>
        <p:spPr>
          <a:xfrm>
            <a:off x="8277446" y="3375837"/>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253DBF-8C89-41CC-9340-EAAFDA934340}"/>
              </a:ext>
            </a:extLst>
          </p:cNvPr>
          <p:cNvSpPr/>
          <p:nvPr/>
        </p:nvSpPr>
        <p:spPr>
          <a:xfrm>
            <a:off x="8563781" y="3367863"/>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3F02423-DB8A-49EB-A9EE-52EE66DDC255}"/>
              </a:ext>
            </a:extLst>
          </p:cNvPr>
          <p:cNvSpPr/>
          <p:nvPr/>
        </p:nvSpPr>
        <p:spPr>
          <a:xfrm>
            <a:off x="8972346" y="3375837"/>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F662F9C-3865-4142-83A1-440D88F635BC}"/>
              </a:ext>
            </a:extLst>
          </p:cNvPr>
          <p:cNvSpPr/>
          <p:nvPr/>
        </p:nvSpPr>
        <p:spPr>
          <a:xfrm>
            <a:off x="8978942" y="2963457"/>
            <a:ext cx="106326" cy="1063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A3173AA-9648-4CB8-9069-1403752EAD34}"/>
              </a:ext>
            </a:extLst>
          </p:cNvPr>
          <p:cNvCxnSpPr>
            <a:cxnSpLocks/>
          </p:cNvCxnSpPr>
          <p:nvPr/>
        </p:nvCxnSpPr>
        <p:spPr>
          <a:xfrm>
            <a:off x="9027041" y="2639314"/>
            <a:ext cx="0" cy="4304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A88F89F-CC60-4D0A-B9CC-C7CB114AA4B9}"/>
              </a:ext>
            </a:extLst>
          </p:cNvPr>
          <p:cNvCxnSpPr>
            <a:cxnSpLocks/>
          </p:cNvCxnSpPr>
          <p:nvPr/>
        </p:nvCxnSpPr>
        <p:spPr>
          <a:xfrm flipH="1">
            <a:off x="8984511" y="3016620"/>
            <a:ext cx="3650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846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C695A-DC7E-4B20-BA0B-473B42927610}"/>
              </a:ext>
            </a:extLst>
          </p:cNvPr>
          <p:cNvSpPr>
            <a:spLocks noGrp="1"/>
          </p:cNvSpPr>
          <p:nvPr>
            <p:ph type="title"/>
          </p:nvPr>
        </p:nvSpPr>
        <p:spPr/>
        <p:txBody>
          <a:bodyPr/>
          <a:lstStyle/>
          <a:p>
            <a:r>
              <a:rPr lang="en-US" dirty="0"/>
              <a:t>Random Walk Simulation Study</a:t>
            </a:r>
          </a:p>
        </p:txBody>
      </p:sp>
      <p:sp>
        <p:nvSpPr>
          <p:cNvPr id="3" name="Content Placeholder 2">
            <a:extLst>
              <a:ext uri="{FF2B5EF4-FFF2-40B4-BE49-F238E27FC236}">
                <a16:creationId xmlns:a16="http://schemas.microsoft.com/office/drawing/2014/main" id="{7C34EA4D-8B6C-4D09-A420-B26AF1760000}"/>
              </a:ext>
            </a:extLst>
          </p:cNvPr>
          <p:cNvSpPr>
            <a:spLocks noGrp="1"/>
          </p:cNvSpPr>
          <p:nvPr>
            <p:ph idx="1"/>
          </p:nvPr>
        </p:nvSpPr>
        <p:spPr>
          <a:xfrm>
            <a:off x="800986" y="1825625"/>
            <a:ext cx="6663070" cy="4351338"/>
          </a:xfrm>
        </p:spPr>
        <p:txBody>
          <a:bodyPr>
            <a:normAutofit/>
          </a:bodyPr>
          <a:lstStyle/>
          <a:p>
            <a:r>
              <a:rPr lang="en-US" dirty="0"/>
              <a:t>We simulated 500,000 such random paths.</a:t>
            </a:r>
          </a:p>
          <a:p>
            <a:r>
              <a:rPr lang="en-US" dirty="0"/>
              <a:t>It can be seen that over 90% of pairs can be learned with these paths.</a:t>
            </a:r>
          </a:p>
          <a:p>
            <a:r>
              <a:rPr lang="en-US" dirty="0"/>
              <a:t>Certain pairs cannot be learned if there is no path between them (for example, they are blocked by a building).</a:t>
            </a:r>
          </a:p>
          <a:p>
            <a:pPr marL="0" indent="0">
              <a:buNone/>
            </a:pPr>
            <a:endParaRPr lang="en-US" dirty="0"/>
          </a:p>
        </p:txBody>
      </p:sp>
      <p:pic>
        <p:nvPicPr>
          <p:cNvPr id="5" name="Picture 4" descr="A picture containing diagram&#10;&#10;Description automatically generated">
            <a:extLst>
              <a:ext uri="{FF2B5EF4-FFF2-40B4-BE49-F238E27FC236}">
                <a16:creationId xmlns:a16="http://schemas.microsoft.com/office/drawing/2014/main" id="{97D55B08-7F30-405A-A168-53AFD4169492}"/>
              </a:ext>
            </a:extLst>
          </p:cNvPr>
          <p:cNvPicPr>
            <a:picLocks noChangeAspect="1"/>
          </p:cNvPicPr>
          <p:nvPr/>
        </p:nvPicPr>
        <p:blipFill rotWithShape="1">
          <a:blip r:embed="rId3"/>
          <a:srcRect l="4687" r="6728"/>
          <a:stretch/>
        </p:blipFill>
        <p:spPr>
          <a:xfrm>
            <a:off x="8408275" y="365125"/>
            <a:ext cx="3101408" cy="3109316"/>
          </a:xfrm>
          <a:prstGeom prst="rect">
            <a:avLst/>
          </a:prstGeom>
        </p:spPr>
      </p:pic>
      <p:pic>
        <p:nvPicPr>
          <p:cNvPr id="6" name="Picture 5" descr="Chart, scatter chart&#10;&#10;Description automatically generated">
            <a:extLst>
              <a:ext uri="{FF2B5EF4-FFF2-40B4-BE49-F238E27FC236}">
                <a16:creationId xmlns:a16="http://schemas.microsoft.com/office/drawing/2014/main" id="{14788BFE-7874-47AB-83F6-2B93F1465112}"/>
              </a:ext>
            </a:extLst>
          </p:cNvPr>
          <p:cNvPicPr>
            <a:picLocks noChangeAspect="1"/>
          </p:cNvPicPr>
          <p:nvPr/>
        </p:nvPicPr>
        <p:blipFill>
          <a:blip r:embed="rId4"/>
          <a:stretch>
            <a:fillRect/>
          </a:stretch>
        </p:blipFill>
        <p:spPr>
          <a:xfrm>
            <a:off x="7337860" y="3537151"/>
            <a:ext cx="4738184" cy="2955724"/>
          </a:xfrm>
          <a:prstGeom prst="rect">
            <a:avLst/>
          </a:prstGeom>
        </p:spPr>
      </p:pic>
    </p:spTree>
    <p:extLst>
      <p:ext uri="{BB962C8B-B14F-4D97-AF65-F5344CB8AC3E}">
        <p14:creationId xmlns:p14="http://schemas.microsoft.com/office/powerpoint/2010/main" val="32866498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6">
            <a:extLst>
              <a:ext uri="{FF2B5EF4-FFF2-40B4-BE49-F238E27FC236}">
                <a16:creationId xmlns:a16="http://schemas.microsoft.com/office/drawing/2014/main" id="{5E135D83-645E-4A60-9DB1-E440C1E590C2}"/>
              </a:ext>
            </a:extLst>
          </p:cNvPr>
          <p:cNvGraphicFramePr>
            <a:graphicFrameLocks noGrp="1"/>
          </p:cNvGraphicFramePr>
          <p:nvPr>
            <p:extLst>
              <p:ext uri="{D42A27DB-BD31-4B8C-83A1-F6EECF244321}">
                <p14:modId xmlns:p14="http://schemas.microsoft.com/office/powerpoint/2010/main" val="2056705184"/>
              </p:ext>
            </p:extLst>
          </p:nvPr>
        </p:nvGraphicFramePr>
        <p:xfrm>
          <a:off x="8452293" y="901065"/>
          <a:ext cx="3523510" cy="1849120"/>
        </p:xfrm>
        <a:graphic>
          <a:graphicData uri="http://schemas.openxmlformats.org/drawingml/2006/table">
            <a:tbl>
              <a:tblPr firstRow="1" bandRow="1">
                <a:tableStyleId>{073A0DAA-6AF3-43AB-8588-CEC1D06C72B9}</a:tableStyleId>
              </a:tblPr>
              <a:tblGrid>
                <a:gridCol w="704702">
                  <a:extLst>
                    <a:ext uri="{9D8B030D-6E8A-4147-A177-3AD203B41FA5}">
                      <a16:colId xmlns:a16="http://schemas.microsoft.com/office/drawing/2014/main" val="1865079370"/>
                    </a:ext>
                  </a:extLst>
                </a:gridCol>
                <a:gridCol w="704702">
                  <a:extLst>
                    <a:ext uri="{9D8B030D-6E8A-4147-A177-3AD203B41FA5}">
                      <a16:colId xmlns:a16="http://schemas.microsoft.com/office/drawing/2014/main" val="691663049"/>
                    </a:ext>
                  </a:extLst>
                </a:gridCol>
                <a:gridCol w="704702">
                  <a:extLst>
                    <a:ext uri="{9D8B030D-6E8A-4147-A177-3AD203B41FA5}">
                      <a16:colId xmlns:a16="http://schemas.microsoft.com/office/drawing/2014/main" val="1701934513"/>
                    </a:ext>
                  </a:extLst>
                </a:gridCol>
                <a:gridCol w="704702">
                  <a:extLst>
                    <a:ext uri="{9D8B030D-6E8A-4147-A177-3AD203B41FA5}">
                      <a16:colId xmlns:a16="http://schemas.microsoft.com/office/drawing/2014/main" val="2862677550"/>
                    </a:ext>
                  </a:extLst>
                </a:gridCol>
                <a:gridCol w="704702">
                  <a:extLst>
                    <a:ext uri="{9D8B030D-6E8A-4147-A177-3AD203B41FA5}">
                      <a16:colId xmlns:a16="http://schemas.microsoft.com/office/drawing/2014/main" val="3812461068"/>
                    </a:ext>
                  </a:extLst>
                </a:gridCol>
              </a:tblGrid>
              <a:tr h="370840">
                <a:tc>
                  <a:txBody>
                    <a:bodyPr/>
                    <a:lstStyle/>
                    <a:p>
                      <a:r>
                        <a:rPr lang="en-US" dirty="0"/>
                        <a:t>PCI …</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a:t>
                      </a:r>
                    </a:p>
                  </a:txBody>
                  <a:tcPr/>
                </a:tc>
                <a:extLst>
                  <a:ext uri="{0D108BD9-81ED-4DB2-BD59-A6C34878D82A}">
                    <a16:rowId xmlns:a16="http://schemas.microsoft.com/office/drawing/2014/main" val="3532884597"/>
                  </a:ext>
                </a:extLst>
              </a:tr>
              <a:tr h="370840">
                <a:tc>
                  <a:txBody>
                    <a:bodyPr/>
                    <a:lstStyle/>
                    <a:p>
                      <a:r>
                        <a:rPr lang="en-US" dirty="0"/>
                        <a:t>1</a:t>
                      </a:r>
                    </a:p>
                  </a:txBody>
                  <a:tcPr/>
                </a:tc>
                <a:tc>
                  <a:txBody>
                    <a:bodyPr/>
                    <a:lstStyle/>
                    <a:p>
                      <a:r>
                        <a:rPr lang="en-US" dirty="0"/>
                        <a:t>A</a:t>
                      </a:r>
                      <a:r>
                        <a:rPr lang="en-US" sz="1400" dirty="0"/>
                        <a:t>1</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48579881"/>
                  </a:ext>
                </a:extLst>
              </a:tr>
              <a:tr h="20643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835191263"/>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3</a:t>
                      </a:r>
                      <a:endParaRPr lang="en-US" dirty="0"/>
                    </a:p>
                  </a:txBody>
                  <a:tcPr/>
                </a:tc>
                <a:tc>
                  <a:txBody>
                    <a:bodyPr/>
                    <a:lstStyle/>
                    <a:p>
                      <a:r>
                        <a:rPr lang="en-US" dirty="0"/>
                        <a:t>…</a:t>
                      </a:r>
                    </a:p>
                  </a:txBody>
                  <a:tcPr/>
                </a:tc>
                <a:extLst>
                  <a:ext uri="{0D108BD9-81ED-4DB2-BD59-A6C34878D82A}">
                    <a16:rowId xmlns:a16="http://schemas.microsoft.com/office/drawing/2014/main" val="1481801333"/>
                  </a:ext>
                </a:extLst>
              </a:tr>
              <a:tr h="370840">
                <a:tc>
                  <a:txBody>
                    <a:bodyPr/>
                    <a:lstStyle/>
                    <a:p>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819943147"/>
                  </a:ext>
                </a:extLst>
              </a:tr>
            </a:tbl>
          </a:graphicData>
        </a:graphic>
      </p:graphicFrame>
      <p:graphicFrame>
        <p:nvGraphicFramePr>
          <p:cNvPr id="8" name="Table 6">
            <a:extLst>
              <a:ext uri="{FF2B5EF4-FFF2-40B4-BE49-F238E27FC236}">
                <a16:creationId xmlns:a16="http://schemas.microsoft.com/office/drawing/2014/main" id="{1A2563AB-F5B3-47F9-A50B-0B4AF8E50CF5}"/>
              </a:ext>
            </a:extLst>
          </p:cNvPr>
          <p:cNvGraphicFramePr>
            <a:graphicFrameLocks noGrp="1"/>
          </p:cNvGraphicFramePr>
          <p:nvPr>
            <p:extLst>
              <p:ext uri="{D42A27DB-BD31-4B8C-83A1-F6EECF244321}">
                <p14:modId xmlns:p14="http://schemas.microsoft.com/office/powerpoint/2010/main" val="2951885687"/>
              </p:ext>
            </p:extLst>
          </p:nvPr>
        </p:nvGraphicFramePr>
        <p:xfrm>
          <a:off x="7123223" y="2275564"/>
          <a:ext cx="3523510" cy="1849120"/>
        </p:xfrm>
        <a:graphic>
          <a:graphicData uri="http://schemas.openxmlformats.org/drawingml/2006/table">
            <a:tbl>
              <a:tblPr firstRow="1" bandRow="1">
                <a:tableStyleId>{073A0DAA-6AF3-43AB-8588-CEC1D06C72B9}</a:tableStyleId>
              </a:tblPr>
              <a:tblGrid>
                <a:gridCol w="704702">
                  <a:extLst>
                    <a:ext uri="{9D8B030D-6E8A-4147-A177-3AD203B41FA5}">
                      <a16:colId xmlns:a16="http://schemas.microsoft.com/office/drawing/2014/main" val="1865079370"/>
                    </a:ext>
                  </a:extLst>
                </a:gridCol>
                <a:gridCol w="704702">
                  <a:extLst>
                    <a:ext uri="{9D8B030D-6E8A-4147-A177-3AD203B41FA5}">
                      <a16:colId xmlns:a16="http://schemas.microsoft.com/office/drawing/2014/main" val="691663049"/>
                    </a:ext>
                  </a:extLst>
                </a:gridCol>
                <a:gridCol w="704702">
                  <a:extLst>
                    <a:ext uri="{9D8B030D-6E8A-4147-A177-3AD203B41FA5}">
                      <a16:colId xmlns:a16="http://schemas.microsoft.com/office/drawing/2014/main" val="1701934513"/>
                    </a:ext>
                  </a:extLst>
                </a:gridCol>
                <a:gridCol w="704702">
                  <a:extLst>
                    <a:ext uri="{9D8B030D-6E8A-4147-A177-3AD203B41FA5}">
                      <a16:colId xmlns:a16="http://schemas.microsoft.com/office/drawing/2014/main" val="2862677550"/>
                    </a:ext>
                  </a:extLst>
                </a:gridCol>
                <a:gridCol w="704702">
                  <a:extLst>
                    <a:ext uri="{9D8B030D-6E8A-4147-A177-3AD203B41FA5}">
                      <a16:colId xmlns:a16="http://schemas.microsoft.com/office/drawing/2014/main" val="3812461068"/>
                    </a:ext>
                  </a:extLst>
                </a:gridCol>
              </a:tblGrid>
              <a:tr h="370840">
                <a:tc>
                  <a:txBody>
                    <a:bodyPr/>
                    <a:lstStyle/>
                    <a:p>
                      <a:r>
                        <a:rPr lang="en-US" dirty="0"/>
                        <a:t>PCI 2</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a:t>
                      </a:r>
                    </a:p>
                  </a:txBody>
                  <a:tcPr/>
                </a:tc>
                <a:extLst>
                  <a:ext uri="{0D108BD9-81ED-4DB2-BD59-A6C34878D82A}">
                    <a16:rowId xmlns:a16="http://schemas.microsoft.com/office/drawing/2014/main" val="3532884597"/>
                  </a:ext>
                </a:extLst>
              </a:tr>
              <a:tr h="370840">
                <a:tc>
                  <a:txBody>
                    <a:bodyPr/>
                    <a:lstStyle/>
                    <a:p>
                      <a:r>
                        <a:rPr lang="en-US" dirty="0"/>
                        <a:t>1</a:t>
                      </a:r>
                    </a:p>
                  </a:txBody>
                  <a:tcPr/>
                </a:tc>
                <a:tc>
                  <a:txBody>
                    <a:bodyPr/>
                    <a:lstStyle/>
                    <a:p>
                      <a:r>
                        <a:rPr lang="en-US" dirty="0"/>
                        <a:t>A</a:t>
                      </a:r>
                      <a:r>
                        <a:rPr lang="en-US" sz="1400" dirty="0"/>
                        <a:t>1</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48579881"/>
                  </a:ext>
                </a:extLst>
              </a:tr>
              <a:tr h="20643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835191263"/>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3</a:t>
                      </a:r>
                      <a:endParaRPr lang="en-US" dirty="0"/>
                    </a:p>
                  </a:txBody>
                  <a:tcPr/>
                </a:tc>
                <a:tc>
                  <a:txBody>
                    <a:bodyPr/>
                    <a:lstStyle/>
                    <a:p>
                      <a:r>
                        <a:rPr lang="en-US" dirty="0"/>
                        <a:t>…</a:t>
                      </a:r>
                    </a:p>
                  </a:txBody>
                  <a:tcPr/>
                </a:tc>
                <a:extLst>
                  <a:ext uri="{0D108BD9-81ED-4DB2-BD59-A6C34878D82A}">
                    <a16:rowId xmlns:a16="http://schemas.microsoft.com/office/drawing/2014/main" val="1481801333"/>
                  </a:ext>
                </a:extLst>
              </a:tr>
              <a:tr h="370840">
                <a:tc>
                  <a:txBody>
                    <a:bodyPr/>
                    <a:lstStyle/>
                    <a:p>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819943147"/>
                  </a:ext>
                </a:extLst>
              </a:tr>
            </a:tbl>
          </a:graphicData>
        </a:graphic>
      </p:graphicFrame>
      <p:sp>
        <p:nvSpPr>
          <p:cNvPr id="2" name="Title 1">
            <a:extLst>
              <a:ext uri="{FF2B5EF4-FFF2-40B4-BE49-F238E27FC236}">
                <a16:creationId xmlns:a16="http://schemas.microsoft.com/office/drawing/2014/main" id="{D8AB7A02-D929-4257-BB4C-C8CC421FA35E}"/>
              </a:ext>
            </a:extLst>
          </p:cNvPr>
          <p:cNvSpPr>
            <a:spLocks noGrp="1"/>
          </p:cNvSpPr>
          <p:nvPr>
            <p:ph type="title"/>
          </p:nvPr>
        </p:nvSpPr>
        <p:spPr/>
        <p:txBody>
          <a:bodyPr/>
          <a:lstStyle/>
          <a:p>
            <a:r>
              <a:rPr lang="en-US" dirty="0"/>
              <a:t>Applying the DPD</a:t>
            </a:r>
          </a:p>
        </p:txBody>
      </p:sp>
      <p:sp>
        <p:nvSpPr>
          <p:cNvPr id="3" name="Content Placeholder 2">
            <a:extLst>
              <a:ext uri="{FF2B5EF4-FFF2-40B4-BE49-F238E27FC236}">
                <a16:creationId xmlns:a16="http://schemas.microsoft.com/office/drawing/2014/main" id="{B6737FB0-6A82-4761-8842-3DB20F575495}"/>
              </a:ext>
            </a:extLst>
          </p:cNvPr>
          <p:cNvSpPr>
            <a:spLocks noGrp="1"/>
          </p:cNvSpPr>
          <p:nvPr>
            <p:ph idx="1"/>
          </p:nvPr>
        </p:nvSpPr>
        <p:spPr>
          <a:xfrm>
            <a:off x="838200" y="1825625"/>
            <a:ext cx="4876800" cy="4351338"/>
          </a:xfrm>
        </p:spPr>
        <p:txBody>
          <a:bodyPr>
            <a:normAutofit/>
          </a:bodyPr>
          <a:lstStyle/>
          <a:p>
            <a:r>
              <a:rPr lang="en-US" dirty="0"/>
              <a:t>The database is used by </a:t>
            </a:r>
            <a:r>
              <a:rPr lang="en-US" dirty="0" err="1"/>
              <a:t>Vecsim</a:t>
            </a:r>
            <a:r>
              <a:rPr lang="en-US" dirty="0"/>
              <a:t> to correct it’s estimate.</a:t>
            </a:r>
          </a:p>
          <a:p>
            <a:r>
              <a:rPr lang="en-US" dirty="0"/>
              <a:t>To optimize search time, the database is indexed in 3 dimensions.</a:t>
            </a:r>
          </a:p>
          <a:p>
            <a:pPr lvl="1"/>
            <a:r>
              <a:rPr lang="en-US" dirty="0"/>
              <a:t>The PCI identifier</a:t>
            </a:r>
          </a:p>
          <a:p>
            <a:pPr lvl="1"/>
            <a:r>
              <a:rPr lang="en-US" dirty="0"/>
              <a:t>The </a:t>
            </a:r>
            <a:r>
              <a:rPr lang="en-US" dirty="0" err="1"/>
              <a:t>Tadv</a:t>
            </a:r>
            <a:r>
              <a:rPr lang="en-US" dirty="0"/>
              <a:t> of the first MRO record</a:t>
            </a:r>
          </a:p>
          <a:p>
            <a:pPr lvl="1"/>
            <a:r>
              <a:rPr lang="en-US" dirty="0"/>
              <a:t>The </a:t>
            </a:r>
            <a:r>
              <a:rPr lang="en-US" dirty="0" err="1"/>
              <a:t>Tadv</a:t>
            </a:r>
            <a:r>
              <a:rPr lang="en-US" dirty="0"/>
              <a:t> of the second MRO record</a:t>
            </a:r>
          </a:p>
        </p:txBody>
      </p:sp>
      <p:graphicFrame>
        <p:nvGraphicFramePr>
          <p:cNvPr id="6" name="Table 6">
            <a:extLst>
              <a:ext uri="{FF2B5EF4-FFF2-40B4-BE49-F238E27FC236}">
                <a16:creationId xmlns:a16="http://schemas.microsoft.com/office/drawing/2014/main" id="{BBDF6990-48DD-4E8B-B30B-41D3BE8A79F2}"/>
              </a:ext>
            </a:extLst>
          </p:cNvPr>
          <p:cNvGraphicFramePr>
            <a:graphicFrameLocks noGrp="1"/>
          </p:cNvGraphicFramePr>
          <p:nvPr>
            <p:extLst>
              <p:ext uri="{D42A27DB-BD31-4B8C-83A1-F6EECF244321}">
                <p14:modId xmlns:p14="http://schemas.microsoft.com/office/powerpoint/2010/main" val="2906109187"/>
              </p:ext>
            </p:extLst>
          </p:nvPr>
        </p:nvGraphicFramePr>
        <p:xfrm>
          <a:off x="6035158" y="3755262"/>
          <a:ext cx="3523510" cy="1849120"/>
        </p:xfrm>
        <a:graphic>
          <a:graphicData uri="http://schemas.openxmlformats.org/drawingml/2006/table">
            <a:tbl>
              <a:tblPr firstRow="1" bandRow="1">
                <a:tableStyleId>{073A0DAA-6AF3-43AB-8588-CEC1D06C72B9}</a:tableStyleId>
              </a:tblPr>
              <a:tblGrid>
                <a:gridCol w="704702">
                  <a:extLst>
                    <a:ext uri="{9D8B030D-6E8A-4147-A177-3AD203B41FA5}">
                      <a16:colId xmlns:a16="http://schemas.microsoft.com/office/drawing/2014/main" val="1865079370"/>
                    </a:ext>
                  </a:extLst>
                </a:gridCol>
                <a:gridCol w="704702">
                  <a:extLst>
                    <a:ext uri="{9D8B030D-6E8A-4147-A177-3AD203B41FA5}">
                      <a16:colId xmlns:a16="http://schemas.microsoft.com/office/drawing/2014/main" val="691663049"/>
                    </a:ext>
                  </a:extLst>
                </a:gridCol>
                <a:gridCol w="704702">
                  <a:extLst>
                    <a:ext uri="{9D8B030D-6E8A-4147-A177-3AD203B41FA5}">
                      <a16:colId xmlns:a16="http://schemas.microsoft.com/office/drawing/2014/main" val="1701934513"/>
                    </a:ext>
                  </a:extLst>
                </a:gridCol>
                <a:gridCol w="704702">
                  <a:extLst>
                    <a:ext uri="{9D8B030D-6E8A-4147-A177-3AD203B41FA5}">
                      <a16:colId xmlns:a16="http://schemas.microsoft.com/office/drawing/2014/main" val="2862677550"/>
                    </a:ext>
                  </a:extLst>
                </a:gridCol>
                <a:gridCol w="704702">
                  <a:extLst>
                    <a:ext uri="{9D8B030D-6E8A-4147-A177-3AD203B41FA5}">
                      <a16:colId xmlns:a16="http://schemas.microsoft.com/office/drawing/2014/main" val="3812461068"/>
                    </a:ext>
                  </a:extLst>
                </a:gridCol>
              </a:tblGrid>
              <a:tr h="370840">
                <a:tc>
                  <a:txBody>
                    <a:bodyPr/>
                    <a:lstStyle/>
                    <a:p>
                      <a:r>
                        <a:rPr lang="en-US" dirty="0"/>
                        <a:t>PCI 1</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a:t>
                      </a:r>
                    </a:p>
                  </a:txBody>
                  <a:tcPr/>
                </a:tc>
                <a:extLst>
                  <a:ext uri="{0D108BD9-81ED-4DB2-BD59-A6C34878D82A}">
                    <a16:rowId xmlns:a16="http://schemas.microsoft.com/office/drawing/2014/main" val="3532884597"/>
                  </a:ext>
                </a:extLst>
              </a:tr>
              <a:tr h="370840">
                <a:tc>
                  <a:txBody>
                    <a:bodyPr/>
                    <a:lstStyle/>
                    <a:p>
                      <a:r>
                        <a:rPr lang="en-US" dirty="0"/>
                        <a:t>1</a:t>
                      </a:r>
                    </a:p>
                  </a:txBody>
                  <a:tcPr/>
                </a:tc>
                <a:tc>
                  <a:txBody>
                    <a:bodyPr/>
                    <a:lstStyle/>
                    <a:p>
                      <a:r>
                        <a:rPr lang="en-US" dirty="0"/>
                        <a:t>A</a:t>
                      </a:r>
                      <a:r>
                        <a:rPr lang="en-US" sz="1400" dirty="0"/>
                        <a:t>1</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48579881"/>
                  </a:ext>
                </a:extLst>
              </a:tr>
              <a:tr h="20643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835191263"/>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3</a:t>
                      </a:r>
                      <a:endParaRPr lang="en-US" dirty="0"/>
                    </a:p>
                  </a:txBody>
                  <a:tcPr/>
                </a:tc>
                <a:tc>
                  <a:txBody>
                    <a:bodyPr/>
                    <a:lstStyle/>
                    <a:p>
                      <a:r>
                        <a:rPr lang="en-US" dirty="0"/>
                        <a:t>…</a:t>
                      </a:r>
                    </a:p>
                  </a:txBody>
                  <a:tcPr/>
                </a:tc>
                <a:extLst>
                  <a:ext uri="{0D108BD9-81ED-4DB2-BD59-A6C34878D82A}">
                    <a16:rowId xmlns:a16="http://schemas.microsoft.com/office/drawing/2014/main" val="1481801333"/>
                  </a:ext>
                </a:extLst>
              </a:tr>
              <a:tr h="370840">
                <a:tc>
                  <a:txBody>
                    <a:bodyPr/>
                    <a:lstStyle/>
                    <a:p>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819943147"/>
                  </a:ext>
                </a:extLst>
              </a:tr>
            </a:tbl>
          </a:graphicData>
        </a:graphic>
      </p:graphicFrame>
      <p:sp>
        <p:nvSpPr>
          <p:cNvPr id="10" name="Rectangle 9">
            <a:extLst>
              <a:ext uri="{FF2B5EF4-FFF2-40B4-BE49-F238E27FC236}">
                <a16:creationId xmlns:a16="http://schemas.microsoft.com/office/drawing/2014/main" id="{648AD107-5E55-482B-B92D-8C2E94EE8223}"/>
              </a:ext>
            </a:extLst>
          </p:cNvPr>
          <p:cNvSpPr/>
          <p:nvPr/>
        </p:nvSpPr>
        <p:spPr>
          <a:xfrm>
            <a:off x="6856827" y="5716404"/>
            <a:ext cx="1555811" cy="369332"/>
          </a:xfrm>
          <a:prstGeom prst="rect">
            <a:avLst/>
          </a:prstGeom>
        </p:spPr>
        <p:txBody>
          <a:bodyPr wrap="none">
            <a:spAutoFit/>
          </a:bodyPr>
          <a:lstStyle/>
          <a:p>
            <a:r>
              <a:rPr lang="en-US" dirty="0" err="1"/>
              <a:t>Tadv</a:t>
            </a:r>
            <a:r>
              <a:rPr lang="en-US" dirty="0"/>
              <a:t> of MRO 1</a:t>
            </a:r>
          </a:p>
        </p:txBody>
      </p:sp>
      <p:sp>
        <p:nvSpPr>
          <p:cNvPr id="11" name="Rectangle 10">
            <a:extLst>
              <a:ext uri="{FF2B5EF4-FFF2-40B4-BE49-F238E27FC236}">
                <a16:creationId xmlns:a16="http://schemas.microsoft.com/office/drawing/2014/main" id="{A0B545E3-1769-410F-9FF9-7B6B64A89E21}"/>
              </a:ext>
            </a:extLst>
          </p:cNvPr>
          <p:cNvSpPr/>
          <p:nvPr/>
        </p:nvSpPr>
        <p:spPr>
          <a:xfrm rot="16200000">
            <a:off x="5016248" y="4594533"/>
            <a:ext cx="1555811" cy="369332"/>
          </a:xfrm>
          <a:prstGeom prst="rect">
            <a:avLst/>
          </a:prstGeom>
        </p:spPr>
        <p:txBody>
          <a:bodyPr wrap="none">
            <a:spAutoFit/>
          </a:bodyPr>
          <a:lstStyle/>
          <a:p>
            <a:r>
              <a:rPr lang="en-US" dirty="0" err="1"/>
              <a:t>Tadv</a:t>
            </a:r>
            <a:r>
              <a:rPr lang="en-US" dirty="0"/>
              <a:t> of MRO 2</a:t>
            </a:r>
          </a:p>
        </p:txBody>
      </p:sp>
      <p:cxnSp>
        <p:nvCxnSpPr>
          <p:cNvPr id="13" name="Straight Arrow Connector 12">
            <a:extLst>
              <a:ext uri="{FF2B5EF4-FFF2-40B4-BE49-F238E27FC236}">
                <a16:creationId xmlns:a16="http://schemas.microsoft.com/office/drawing/2014/main" id="{73C3AD04-4AD1-4B06-8D87-757A49A119E0}"/>
              </a:ext>
            </a:extLst>
          </p:cNvPr>
          <p:cNvCxnSpPr/>
          <p:nvPr/>
        </p:nvCxnSpPr>
        <p:spPr>
          <a:xfrm flipV="1">
            <a:off x="5863856" y="946298"/>
            <a:ext cx="2408274" cy="263155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CDE88D39-C9D3-4335-9C73-057BEB4968F3}"/>
              </a:ext>
            </a:extLst>
          </p:cNvPr>
          <p:cNvSpPr/>
          <p:nvPr/>
        </p:nvSpPr>
        <p:spPr>
          <a:xfrm rot="18747261">
            <a:off x="6300789" y="1880956"/>
            <a:ext cx="737702" cy="369332"/>
          </a:xfrm>
          <a:prstGeom prst="rect">
            <a:avLst/>
          </a:prstGeom>
        </p:spPr>
        <p:txBody>
          <a:bodyPr wrap="none">
            <a:spAutoFit/>
          </a:bodyPr>
          <a:lstStyle/>
          <a:p>
            <a:r>
              <a:rPr lang="en-US" dirty="0"/>
              <a:t>PCI ID</a:t>
            </a:r>
          </a:p>
        </p:txBody>
      </p:sp>
      <p:cxnSp>
        <p:nvCxnSpPr>
          <p:cNvPr id="15" name="Straight Arrow Connector 14">
            <a:extLst>
              <a:ext uri="{FF2B5EF4-FFF2-40B4-BE49-F238E27FC236}">
                <a16:creationId xmlns:a16="http://schemas.microsoft.com/office/drawing/2014/main" id="{EBEFA650-1BBD-4DD8-817C-D79472C8166F}"/>
              </a:ext>
            </a:extLst>
          </p:cNvPr>
          <p:cNvCxnSpPr/>
          <p:nvPr/>
        </p:nvCxnSpPr>
        <p:spPr>
          <a:xfrm flipV="1">
            <a:off x="9607399" y="3044456"/>
            <a:ext cx="2408274" cy="263155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457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6">
            <a:extLst>
              <a:ext uri="{FF2B5EF4-FFF2-40B4-BE49-F238E27FC236}">
                <a16:creationId xmlns:a16="http://schemas.microsoft.com/office/drawing/2014/main" id="{5E135D83-645E-4A60-9DB1-E440C1E590C2}"/>
              </a:ext>
            </a:extLst>
          </p:cNvPr>
          <p:cNvGraphicFramePr>
            <a:graphicFrameLocks noGrp="1"/>
          </p:cNvGraphicFramePr>
          <p:nvPr/>
        </p:nvGraphicFramePr>
        <p:xfrm>
          <a:off x="8452293" y="901065"/>
          <a:ext cx="3523510" cy="1849120"/>
        </p:xfrm>
        <a:graphic>
          <a:graphicData uri="http://schemas.openxmlformats.org/drawingml/2006/table">
            <a:tbl>
              <a:tblPr firstRow="1" bandRow="1">
                <a:tableStyleId>{073A0DAA-6AF3-43AB-8588-CEC1D06C72B9}</a:tableStyleId>
              </a:tblPr>
              <a:tblGrid>
                <a:gridCol w="704702">
                  <a:extLst>
                    <a:ext uri="{9D8B030D-6E8A-4147-A177-3AD203B41FA5}">
                      <a16:colId xmlns:a16="http://schemas.microsoft.com/office/drawing/2014/main" val="1865079370"/>
                    </a:ext>
                  </a:extLst>
                </a:gridCol>
                <a:gridCol w="704702">
                  <a:extLst>
                    <a:ext uri="{9D8B030D-6E8A-4147-A177-3AD203B41FA5}">
                      <a16:colId xmlns:a16="http://schemas.microsoft.com/office/drawing/2014/main" val="691663049"/>
                    </a:ext>
                  </a:extLst>
                </a:gridCol>
                <a:gridCol w="704702">
                  <a:extLst>
                    <a:ext uri="{9D8B030D-6E8A-4147-A177-3AD203B41FA5}">
                      <a16:colId xmlns:a16="http://schemas.microsoft.com/office/drawing/2014/main" val="1701934513"/>
                    </a:ext>
                  </a:extLst>
                </a:gridCol>
                <a:gridCol w="704702">
                  <a:extLst>
                    <a:ext uri="{9D8B030D-6E8A-4147-A177-3AD203B41FA5}">
                      <a16:colId xmlns:a16="http://schemas.microsoft.com/office/drawing/2014/main" val="2862677550"/>
                    </a:ext>
                  </a:extLst>
                </a:gridCol>
                <a:gridCol w="704702">
                  <a:extLst>
                    <a:ext uri="{9D8B030D-6E8A-4147-A177-3AD203B41FA5}">
                      <a16:colId xmlns:a16="http://schemas.microsoft.com/office/drawing/2014/main" val="3812461068"/>
                    </a:ext>
                  </a:extLst>
                </a:gridCol>
              </a:tblGrid>
              <a:tr h="370840">
                <a:tc>
                  <a:txBody>
                    <a:bodyPr/>
                    <a:lstStyle/>
                    <a:p>
                      <a:r>
                        <a:rPr lang="en-US" dirty="0"/>
                        <a:t>PCI …</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a:t>
                      </a:r>
                    </a:p>
                  </a:txBody>
                  <a:tcPr/>
                </a:tc>
                <a:extLst>
                  <a:ext uri="{0D108BD9-81ED-4DB2-BD59-A6C34878D82A}">
                    <a16:rowId xmlns:a16="http://schemas.microsoft.com/office/drawing/2014/main" val="3532884597"/>
                  </a:ext>
                </a:extLst>
              </a:tr>
              <a:tr h="370840">
                <a:tc>
                  <a:txBody>
                    <a:bodyPr/>
                    <a:lstStyle/>
                    <a:p>
                      <a:r>
                        <a:rPr lang="en-US" dirty="0"/>
                        <a:t>1</a:t>
                      </a:r>
                    </a:p>
                  </a:txBody>
                  <a:tcPr/>
                </a:tc>
                <a:tc>
                  <a:txBody>
                    <a:bodyPr/>
                    <a:lstStyle/>
                    <a:p>
                      <a:r>
                        <a:rPr lang="en-US" dirty="0"/>
                        <a:t>A</a:t>
                      </a:r>
                      <a:r>
                        <a:rPr lang="en-US" sz="1400" dirty="0"/>
                        <a:t>1</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48579881"/>
                  </a:ext>
                </a:extLst>
              </a:tr>
              <a:tr h="20643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835191263"/>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3</a:t>
                      </a:r>
                      <a:endParaRPr lang="en-US" dirty="0"/>
                    </a:p>
                  </a:txBody>
                  <a:tcPr/>
                </a:tc>
                <a:tc>
                  <a:txBody>
                    <a:bodyPr/>
                    <a:lstStyle/>
                    <a:p>
                      <a:r>
                        <a:rPr lang="en-US" dirty="0"/>
                        <a:t>…</a:t>
                      </a:r>
                    </a:p>
                  </a:txBody>
                  <a:tcPr/>
                </a:tc>
                <a:extLst>
                  <a:ext uri="{0D108BD9-81ED-4DB2-BD59-A6C34878D82A}">
                    <a16:rowId xmlns:a16="http://schemas.microsoft.com/office/drawing/2014/main" val="1481801333"/>
                  </a:ext>
                </a:extLst>
              </a:tr>
              <a:tr h="370840">
                <a:tc>
                  <a:txBody>
                    <a:bodyPr/>
                    <a:lstStyle/>
                    <a:p>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819943147"/>
                  </a:ext>
                </a:extLst>
              </a:tr>
            </a:tbl>
          </a:graphicData>
        </a:graphic>
      </p:graphicFrame>
      <p:graphicFrame>
        <p:nvGraphicFramePr>
          <p:cNvPr id="8" name="Table 6">
            <a:extLst>
              <a:ext uri="{FF2B5EF4-FFF2-40B4-BE49-F238E27FC236}">
                <a16:creationId xmlns:a16="http://schemas.microsoft.com/office/drawing/2014/main" id="{1A2563AB-F5B3-47F9-A50B-0B4AF8E50CF5}"/>
              </a:ext>
            </a:extLst>
          </p:cNvPr>
          <p:cNvGraphicFramePr>
            <a:graphicFrameLocks noGrp="1"/>
          </p:cNvGraphicFramePr>
          <p:nvPr/>
        </p:nvGraphicFramePr>
        <p:xfrm>
          <a:off x="7123223" y="2275564"/>
          <a:ext cx="3523510" cy="1849120"/>
        </p:xfrm>
        <a:graphic>
          <a:graphicData uri="http://schemas.openxmlformats.org/drawingml/2006/table">
            <a:tbl>
              <a:tblPr firstRow="1" bandRow="1">
                <a:tableStyleId>{073A0DAA-6AF3-43AB-8588-CEC1D06C72B9}</a:tableStyleId>
              </a:tblPr>
              <a:tblGrid>
                <a:gridCol w="704702">
                  <a:extLst>
                    <a:ext uri="{9D8B030D-6E8A-4147-A177-3AD203B41FA5}">
                      <a16:colId xmlns:a16="http://schemas.microsoft.com/office/drawing/2014/main" val="1865079370"/>
                    </a:ext>
                  </a:extLst>
                </a:gridCol>
                <a:gridCol w="704702">
                  <a:extLst>
                    <a:ext uri="{9D8B030D-6E8A-4147-A177-3AD203B41FA5}">
                      <a16:colId xmlns:a16="http://schemas.microsoft.com/office/drawing/2014/main" val="691663049"/>
                    </a:ext>
                  </a:extLst>
                </a:gridCol>
                <a:gridCol w="704702">
                  <a:extLst>
                    <a:ext uri="{9D8B030D-6E8A-4147-A177-3AD203B41FA5}">
                      <a16:colId xmlns:a16="http://schemas.microsoft.com/office/drawing/2014/main" val="1701934513"/>
                    </a:ext>
                  </a:extLst>
                </a:gridCol>
                <a:gridCol w="704702">
                  <a:extLst>
                    <a:ext uri="{9D8B030D-6E8A-4147-A177-3AD203B41FA5}">
                      <a16:colId xmlns:a16="http://schemas.microsoft.com/office/drawing/2014/main" val="2862677550"/>
                    </a:ext>
                  </a:extLst>
                </a:gridCol>
                <a:gridCol w="704702">
                  <a:extLst>
                    <a:ext uri="{9D8B030D-6E8A-4147-A177-3AD203B41FA5}">
                      <a16:colId xmlns:a16="http://schemas.microsoft.com/office/drawing/2014/main" val="3812461068"/>
                    </a:ext>
                  </a:extLst>
                </a:gridCol>
              </a:tblGrid>
              <a:tr h="370840">
                <a:tc>
                  <a:txBody>
                    <a:bodyPr/>
                    <a:lstStyle/>
                    <a:p>
                      <a:r>
                        <a:rPr lang="en-US" dirty="0"/>
                        <a:t>PCI 2</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a:t>
                      </a:r>
                    </a:p>
                  </a:txBody>
                  <a:tcPr/>
                </a:tc>
                <a:extLst>
                  <a:ext uri="{0D108BD9-81ED-4DB2-BD59-A6C34878D82A}">
                    <a16:rowId xmlns:a16="http://schemas.microsoft.com/office/drawing/2014/main" val="3532884597"/>
                  </a:ext>
                </a:extLst>
              </a:tr>
              <a:tr h="370840">
                <a:tc>
                  <a:txBody>
                    <a:bodyPr/>
                    <a:lstStyle/>
                    <a:p>
                      <a:r>
                        <a:rPr lang="en-US" dirty="0"/>
                        <a:t>1</a:t>
                      </a:r>
                    </a:p>
                  </a:txBody>
                  <a:tcPr/>
                </a:tc>
                <a:tc>
                  <a:txBody>
                    <a:bodyPr/>
                    <a:lstStyle/>
                    <a:p>
                      <a:r>
                        <a:rPr lang="en-US" dirty="0"/>
                        <a:t>A</a:t>
                      </a:r>
                      <a:r>
                        <a:rPr lang="en-US" sz="1400" dirty="0"/>
                        <a:t>1</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48579881"/>
                  </a:ext>
                </a:extLst>
              </a:tr>
              <a:tr h="20643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835191263"/>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3</a:t>
                      </a:r>
                      <a:endParaRPr lang="en-US" dirty="0"/>
                    </a:p>
                  </a:txBody>
                  <a:tcPr/>
                </a:tc>
                <a:tc>
                  <a:txBody>
                    <a:bodyPr/>
                    <a:lstStyle/>
                    <a:p>
                      <a:r>
                        <a:rPr lang="en-US" dirty="0"/>
                        <a:t>…</a:t>
                      </a:r>
                    </a:p>
                  </a:txBody>
                  <a:tcPr/>
                </a:tc>
                <a:extLst>
                  <a:ext uri="{0D108BD9-81ED-4DB2-BD59-A6C34878D82A}">
                    <a16:rowId xmlns:a16="http://schemas.microsoft.com/office/drawing/2014/main" val="1481801333"/>
                  </a:ext>
                </a:extLst>
              </a:tr>
              <a:tr h="370840">
                <a:tc>
                  <a:txBody>
                    <a:bodyPr/>
                    <a:lstStyle/>
                    <a:p>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819943147"/>
                  </a:ext>
                </a:extLst>
              </a:tr>
            </a:tbl>
          </a:graphicData>
        </a:graphic>
      </p:graphicFrame>
      <p:sp>
        <p:nvSpPr>
          <p:cNvPr id="2" name="Title 1">
            <a:extLst>
              <a:ext uri="{FF2B5EF4-FFF2-40B4-BE49-F238E27FC236}">
                <a16:creationId xmlns:a16="http://schemas.microsoft.com/office/drawing/2014/main" id="{D8AB7A02-D929-4257-BB4C-C8CC421FA35E}"/>
              </a:ext>
            </a:extLst>
          </p:cNvPr>
          <p:cNvSpPr>
            <a:spLocks noGrp="1"/>
          </p:cNvSpPr>
          <p:nvPr>
            <p:ph type="title"/>
          </p:nvPr>
        </p:nvSpPr>
        <p:spPr/>
        <p:txBody>
          <a:bodyPr/>
          <a:lstStyle/>
          <a:p>
            <a:r>
              <a:rPr lang="en-US" dirty="0"/>
              <a:t>Applying the DPD</a:t>
            </a:r>
          </a:p>
        </p:txBody>
      </p:sp>
      <p:graphicFrame>
        <p:nvGraphicFramePr>
          <p:cNvPr id="6" name="Table 6">
            <a:extLst>
              <a:ext uri="{FF2B5EF4-FFF2-40B4-BE49-F238E27FC236}">
                <a16:creationId xmlns:a16="http://schemas.microsoft.com/office/drawing/2014/main" id="{BBDF6990-48DD-4E8B-B30B-41D3BE8A79F2}"/>
              </a:ext>
            </a:extLst>
          </p:cNvPr>
          <p:cNvGraphicFramePr>
            <a:graphicFrameLocks noGrp="1"/>
          </p:cNvGraphicFramePr>
          <p:nvPr/>
        </p:nvGraphicFramePr>
        <p:xfrm>
          <a:off x="6035158" y="3755262"/>
          <a:ext cx="3523510" cy="1849120"/>
        </p:xfrm>
        <a:graphic>
          <a:graphicData uri="http://schemas.openxmlformats.org/drawingml/2006/table">
            <a:tbl>
              <a:tblPr firstRow="1" bandRow="1">
                <a:tableStyleId>{073A0DAA-6AF3-43AB-8588-CEC1D06C72B9}</a:tableStyleId>
              </a:tblPr>
              <a:tblGrid>
                <a:gridCol w="704702">
                  <a:extLst>
                    <a:ext uri="{9D8B030D-6E8A-4147-A177-3AD203B41FA5}">
                      <a16:colId xmlns:a16="http://schemas.microsoft.com/office/drawing/2014/main" val="1865079370"/>
                    </a:ext>
                  </a:extLst>
                </a:gridCol>
                <a:gridCol w="704702">
                  <a:extLst>
                    <a:ext uri="{9D8B030D-6E8A-4147-A177-3AD203B41FA5}">
                      <a16:colId xmlns:a16="http://schemas.microsoft.com/office/drawing/2014/main" val="691663049"/>
                    </a:ext>
                  </a:extLst>
                </a:gridCol>
                <a:gridCol w="704702">
                  <a:extLst>
                    <a:ext uri="{9D8B030D-6E8A-4147-A177-3AD203B41FA5}">
                      <a16:colId xmlns:a16="http://schemas.microsoft.com/office/drawing/2014/main" val="1701934513"/>
                    </a:ext>
                  </a:extLst>
                </a:gridCol>
                <a:gridCol w="704702">
                  <a:extLst>
                    <a:ext uri="{9D8B030D-6E8A-4147-A177-3AD203B41FA5}">
                      <a16:colId xmlns:a16="http://schemas.microsoft.com/office/drawing/2014/main" val="2862677550"/>
                    </a:ext>
                  </a:extLst>
                </a:gridCol>
                <a:gridCol w="704702">
                  <a:extLst>
                    <a:ext uri="{9D8B030D-6E8A-4147-A177-3AD203B41FA5}">
                      <a16:colId xmlns:a16="http://schemas.microsoft.com/office/drawing/2014/main" val="3812461068"/>
                    </a:ext>
                  </a:extLst>
                </a:gridCol>
              </a:tblGrid>
              <a:tr h="370840">
                <a:tc>
                  <a:txBody>
                    <a:bodyPr/>
                    <a:lstStyle/>
                    <a:p>
                      <a:r>
                        <a:rPr lang="en-US" dirty="0"/>
                        <a:t>PCI 1</a:t>
                      </a:r>
                    </a:p>
                  </a:txBody>
                  <a:tcPr/>
                </a:tc>
                <a:tc>
                  <a:txBody>
                    <a:bodyPr/>
                    <a:lstStyle/>
                    <a:p>
                      <a:r>
                        <a:rPr lang="en-US" dirty="0"/>
                        <a:t>1</a:t>
                      </a:r>
                    </a:p>
                  </a:txBody>
                  <a:tcPr/>
                </a:tc>
                <a:tc>
                  <a:txBody>
                    <a:bodyPr/>
                    <a:lstStyle/>
                    <a:p>
                      <a:r>
                        <a:rPr lang="en-US" dirty="0"/>
                        <a:t>2</a:t>
                      </a:r>
                    </a:p>
                  </a:txBody>
                  <a:tcPr/>
                </a:tc>
                <a:tc>
                  <a:txBody>
                    <a:bodyPr/>
                    <a:lstStyle/>
                    <a:p>
                      <a:r>
                        <a:rPr lang="en-US" dirty="0"/>
                        <a:t>3</a:t>
                      </a:r>
                    </a:p>
                  </a:txBody>
                  <a:tcPr/>
                </a:tc>
                <a:tc>
                  <a:txBody>
                    <a:bodyPr/>
                    <a:lstStyle/>
                    <a:p>
                      <a:r>
                        <a:rPr lang="en-US" dirty="0"/>
                        <a:t>…</a:t>
                      </a:r>
                    </a:p>
                  </a:txBody>
                  <a:tcPr/>
                </a:tc>
                <a:extLst>
                  <a:ext uri="{0D108BD9-81ED-4DB2-BD59-A6C34878D82A}">
                    <a16:rowId xmlns:a16="http://schemas.microsoft.com/office/drawing/2014/main" val="3532884597"/>
                  </a:ext>
                </a:extLst>
              </a:tr>
              <a:tr h="370840">
                <a:tc>
                  <a:txBody>
                    <a:bodyPr/>
                    <a:lstStyle/>
                    <a:p>
                      <a:r>
                        <a:rPr lang="en-US" dirty="0"/>
                        <a:t>1</a:t>
                      </a:r>
                    </a:p>
                  </a:txBody>
                  <a:tcPr/>
                </a:tc>
                <a:tc>
                  <a:txBody>
                    <a:bodyPr/>
                    <a:lstStyle/>
                    <a:p>
                      <a:r>
                        <a:rPr lang="en-US" dirty="0"/>
                        <a:t>A</a:t>
                      </a:r>
                      <a:r>
                        <a:rPr lang="en-US" sz="1400" dirty="0"/>
                        <a:t>1</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1</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148579881"/>
                  </a:ext>
                </a:extLst>
              </a:tr>
              <a:tr h="206430">
                <a:tc>
                  <a:txBody>
                    <a:bodyPr/>
                    <a:lstStyle/>
                    <a:p>
                      <a:r>
                        <a:rPr lang="en-US"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2</a:t>
                      </a:r>
                      <a:r>
                        <a:rPr lang="en-US" dirty="0"/>
                        <a:t>,B</a:t>
                      </a:r>
                      <a:r>
                        <a:rPr lang="en-US" sz="1400" dirty="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835191263"/>
                  </a:ext>
                </a:extLst>
              </a:tr>
              <a:tr h="370840">
                <a:tc>
                  <a:txBody>
                    <a:bodyPr/>
                    <a:lstStyle/>
                    <a:p>
                      <a:r>
                        <a:rPr lang="en-US"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1</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sz="1400" dirty="0"/>
                        <a:t>3</a:t>
                      </a:r>
                      <a:r>
                        <a:rPr lang="en-US" dirty="0"/>
                        <a:t>,B</a:t>
                      </a:r>
                      <a:r>
                        <a:rPr lang="en-US" sz="1400" dirty="0"/>
                        <a:t>3</a:t>
                      </a:r>
                      <a:endParaRPr lang="en-US" dirty="0"/>
                    </a:p>
                  </a:txBody>
                  <a:tcPr/>
                </a:tc>
                <a:tc>
                  <a:txBody>
                    <a:bodyPr/>
                    <a:lstStyle/>
                    <a:p>
                      <a:r>
                        <a:rPr lang="en-US" dirty="0"/>
                        <a:t>…</a:t>
                      </a:r>
                    </a:p>
                  </a:txBody>
                  <a:tcPr/>
                </a:tc>
                <a:extLst>
                  <a:ext uri="{0D108BD9-81ED-4DB2-BD59-A6C34878D82A}">
                    <a16:rowId xmlns:a16="http://schemas.microsoft.com/office/drawing/2014/main" val="1481801333"/>
                  </a:ext>
                </a:extLst>
              </a:tr>
              <a:tr h="370840">
                <a:tc>
                  <a:txBody>
                    <a:bodyPr/>
                    <a:lstStyle/>
                    <a:p>
                      <a:r>
                        <a:rPr lang="en-US" dirty="0"/>
                        <a:t>…</a:t>
                      </a:r>
                    </a:p>
                  </a:txBody>
                  <a:tcPr/>
                </a:tc>
                <a:tc>
                  <a:txBody>
                    <a:bodyPr/>
                    <a:lstStyle/>
                    <a:p>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819943147"/>
                  </a:ext>
                </a:extLst>
              </a:tr>
            </a:tbl>
          </a:graphicData>
        </a:graphic>
      </p:graphicFrame>
      <p:sp>
        <p:nvSpPr>
          <p:cNvPr id="10" name="Rectangle 9">
            <a:extLst>
              <a:ext uri="{FF2B5EF4-FFF2-40B4-BE49-F238E27FC236}">
                <a16:creationId xmlns:a16="http://schemas.microsoft.com/office/drawing/2014/main" id="{648AD107-5E55-482B-B92D-8C2E94EE8223}"/>
              </a:ext>
            </a:extLst>
          </p:cNvPr>
          <p:cNvSpPr/>
          <p:nvPr/>
        </p:nvSpPr>
        <p:spPr>
          <a:xfrm>
            <a:off x="6856827" y="5716404"/>
            <a:ext cx="1555811" cy="369332"/>
          </a:xfrm>
          <a:prstGeom prst="rect">
            <a:avLst/>
          </a:prstGeom>
        </p:spPr>
        <p:txBody>
          <a:bodyPr wrap="none">
            <a:spAutoFit/>
          </a:bodyPr>
          <a:lstStyle/>
          <a:p>
            <a:r>
              <a:rPr lang="en-US" dirty="0" err="1"/>
              <a:t>Tadv</a:t>
            </a:r>
            <a:r>
              <a:rPr lang="en-US" dirty="0"/>
              <a:t> of MRO 1</a:t>
            </a:r>
          </a:p>
        </p:txBody>
      </p:sp>
      <p:sp>
        <p:nvSpPr>
          <p:cNvPr id="11" name="Rectangle 10">
            <a:extLst>
              <a:ext uri="{FF2B5EF4-FFF2-40B4-BE49-F238E27FC236}">
                <a16:creationId xmlns:a16="http://schemas.microsoft.com/office/drawing/2014/main" id="{A0B545E3-1769-410F-9FF9-7B6B64A89E21}"/>
              </a:ext>
            </a:extLst>
          </p:cNvPr>
          <p:cNvSpPr/>
          <p:nvPr/>
        </p:nvSpPr>
        <p:spPr>
          <a:xfrm rot="16200000">
            <a:off x="5016248" y="4594533"/>
            <a:ext cx="1555811" cy="369332"/>
          </a:xfrm>
          <a:prstGeom prst="rect">
            <a:avLst/>
          </a:prstGeom>
        </p:spPr>
        <p:txBody>
          <a:bodyPr wrap="none">
            <a:spAutoFit/>
          </a:bodyPr>
          <a:lstStyle/>
          <a:p>
            <a:r>
              <a:rPr lang="en-US" dirty="0" err="1"/>
              <a:t>Tadv</a:t>
            </a:r>
            <a:r>
              <a:rPr lang="en-US" dirty="0"/>
              <a:t> of MRO 2</a:t>
            </a:r>
          </a:p>
        </p:txBody>
      </p:sp>
      <p:cxnSp>
        <p:nvCxnSpPr>
          <p:cNvPr id="13" name="Straight Arrow Connector 12">
            <a:extLst>
              <a:ext uri="{FF2B5EF4-FFF2-40B4-BE49-F238E27FC236}">
                <a16:creationId xmlns:a16="http://schemas.microsoft.com/office/drawing/2014/main" id="{73C3AD04-4AD1-4B06-8D87-757A49A119E0}"/>
              </a:ext>
            </a:extLst>
          </p:cNvPr>
          <p:cNvCxnSpPr/>
          <p:nvPr/>
        </p:nvCxnSpPr>
        <p:spPr>
          <a:xfrm flipV="1">
            <a:off x="5863856" y="946298"/>
            <a:ext cx="2408274" cy="263155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CDE88D39-C9D3-4335-9C73-057BEB4968F3}"/>
              </a:ext>
            </a:extLst>
          </p:cNvPr>
          <p:cNvSpPr/>
          <p:nvPr/>
        </p:nvSpPr>
        <p:spPr>
          <a:xfrm rot="18747261">
            <a:off x="6300789" y="1880956"/>
            <a:ext cx="737702" cy="369332"/>
          </a:xfrm>
          <a:prstGeom prst="rect">
            <a:avLst/>
          </a:prstGeom>
        </p:spPr>
        <p:txBody>
          <a:bodyPr wrap="none">
            <a:spAutoFit/>
          </a:bodyPr>
          <a:lstStyle/>
          <a:p>
            <a:r>
              <a:rPr lang="en-US" dirty="0"/>
              <a:t>PCI ID</a:t>
            </a:r>
          </a:p>
        </p:txBody>
      </p:sp>
      <p:cxnSp>
        <p:nvCxnSpPr>
          <p:cNvPr id="15" name="Straight Arrow Connector 14">
            <a:extLst>
              <a:ext uri="{FF2B5EF4-FFF2-40B4-BE49-F238E27FC236}">
                <a16:creationId xmlns:a16="http://schemas.microsoft.com/office/drawing/2014/main" id="{EBEFA650-1BBD-4DD8-817C-D79472C8166F}"/>
              </a:ext>
            </a:extLst>
          </p:cNvPr>
          <p:cNvCxnSpPr/>
          <p:nvPr/>
        </p:nvCxnSpPr>
        <p:spPr>
          <a:xfrm flipV="1">
            <a:off x="9607399" y="3044456"/>
            <a:ext cx="2408274" cy="2631558"/>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FCB82929-2147-477B-BAB2-6F0A98912E1A}"/>
                  </a:ext>
                </a:extLst>
              </p:cNvPr>
              <p:cNvSpPr>
                <a:spLocks noGrp="1"/>
              </p:cNvSpPr>
              <p:nvPr>
                <p:ph idx="1"/>
              </p:nvPr>
            </p:nvSpPr>
            <p:spPr>
              <a:xfrm>
                <a:off x="144794" y="1734397"/>
                <a:ext cx="5649360" cy="4485649"/>
              </a:xfrm>
            </p:spPr>
            <p:txBody>
              <a:bodyPr>
                <a:normAutofit fontScale="92500" lnSpcReduction="10000"/>
              </a:bodyPr>
              <a:lstStyle/>
              <a:p>
                <a:r>
                  <a:rPr lang="en-US" dirty="0"/>
                  <a:t>When searching the database for a pair (𝑅</a:t>
                </a:r>
                <a:r>
                  <a:rPr lang="en-US" sz="1600" dirty="0"/>
                  <a:t>𝐴</a:t>
                </a:r>
                <a:r>
                  <a:rPr lang="en-US" dirty="0"/>
                  <a:t> , 𝑅</a:t>
                </a:r>
                <a:r>
                  <a:rPr lang="en-US" sz="1600" dirty="0"/>
                  <a:t>𝐵</a:t>
                </a:r>
                <a:r>
                  <a:rPr lang="en-US" dirty="0"/>
                  <a:t>) , we say it is related to a pair (𝑅</a:t>
                </a:r>
                <a:r>
                  <a:rPr lang="en-US" sz="1600" dirty="0"/>
                  <a:t>𝐴’</a:t>
                </a:r>
                <a:r>
                  <a:rPr lang="en-US" dirty="0"/>
                  <a:t> , 𝑅</a:t>
                </a:r>
                <a:r>
                  <a:rPr lang="en-US" sz="1600" dirty="0"/>
                  <a:t>𝐵’</a:t>
                </a:r>
                <a:r>
                  <a:rPr lang="en-US" dirty="0"/>
                  <a:t>) </a:t>
                </a:r>
                <a:r>
                  <a:rPr lang="en-US" dirty="0" err="1"/>
                  <a:t>iff</a:t>
                </a:r>
                <a:endParaRPr lang="en-US" dirty="0"/>
              </a:p>
              <a:p>
                <a:pPr lvl="1"/>
                <a:r>
                  <a:rPr lang="en-US" dirty="0"/>
                  <a:t>𝑅</a:t>
                </a:r>
                <a:r>
                  <a:rPr lang="en-US" sz="1400" dirty="0"/>
                  <a:t>𝐴</a:t>
                </a:r>
                <a:r>
                  <a:rPr lang="en-US" dirty="0"/>
                  <a:t> and 𝑅</a:t>
                </a:r>
                <a:r>
                  <a:rPr lang="en-US" sz="1200" dirty="0"/>
                  <a:t>𝐴’</a:t>
                </a:r>
                <a:r>
                  <a:rPr lang="en-US" dirty="0"/>
                  <a:t> have the same PCI and </a:t>
                </a:r>
                <a:r>
                  <a:rPr lang="en-US" dirty="0" err="1"/>
                  <a:t>Tadv</a:t>
                </a:r>
                <a:r>
                  <a:rPr lang="en-US" dirty="0"/>
                  <a:t> values</a:t>
                </a:r>
              </a:p>
              <a:p>
                <a:pPr lvl="1"/>
                <a:r>
                  <a:rPr lang="en-US" dirty="0"/>
                  <a:t>The </a:t>
                </a:r>
                <a:r>
                  <a:rPr lang="en-US" dirty="0" err="1"/>
                  <a:t>AoA</a:t>
                </a:r>
                <a:r>
                  <a:rPr lang="en-US" dirty="0"/>
                  <a:t> difference between 𝑅</a:t>
                </a:r>
                <a:r>
                  <a:rPr lang="en-US" sz="1200" dirty="0"/>
                  <a:t>𝐴</a:t>
                </a:r>
                <a:r>
                  <a:rPr lang="en-US" dirty="0"/>
                  <a:t> and 𝑅</a:t>
                </a:r>
                <a:r>
                  <a:rPr lang="en-US" sz="1100" dirty="0"/>
                  <a:t>𝐴’</a:t>
                </a:r>
                <a:r>
                  <a:rPr lang="en-US" dirty="0"/>
                  <a:t>  is no more than </a:t>
                </a:r>
                <a14:m>
                  <m:oMath xmlns:m="http://schemas.openxmlformats.org/officeDocument/2006/math">
                    <m:r>
                      <a:rPr lang="el-GR" i="1">
                        <a:latin typeface="Cambria Math" panose="02040503050406030204" pitchFamily="18" charset="0"/>
                      </a:rPr>
                      <m:t>𝜋</m:t>
                    </m:r>
                  </m:oMath>
                </a14:m>
                <a:r>
                  <a:rPr lang="en-US" dirty="0"/>
                  <a:t>/4</a:t>
                </a:r>
              </a:p>
              <a:p>
                <a:pPr lvl="1"/>
                <a:r>
                  <a:rPr lang="en-US" dirty="0"/>
                  <a:t>The RSRP difference between 𝑅</a:t>
                </a:r>
                <a:r>
                  <a:rPr lang="en-US" sz="1200" dirty="0"/>
                  <a:t>𝐴</a:t>
                </a:r>
                <a:r>
                  <a:rPr lang="en-US" dirty="0"/>
                  <a:t> and 𝑅</a:t>
                </a:r>
                <a:r>
                  <a:rPr lang="en-US" sz="1100" dirty="0"/>
                  <a:t>𝐴’</a:t>
                </a:r>
                <a:r>
                  <a:rPr lang="en-US" dirty="0"/>
                  <a:t> is no more than 20</a:t>
                </a:r>
              </a:p>
              <a:p>
                <a:r>
                  <a:rPr lang="en-US" dirty="0"/>
                  <a:t>If such a pair is found, we compute the similarity 𝜉 (). If a record is found with 𝜉 () = 2, we conclude that the pair (𝑅</a:t>
                </a:r>
                <a:r>
                  <a:rPr lang="en-US" sz="1600" dirty="0"/>
                  <a:t>𝐴</a:t>
                </a:r>
                <a:r>
                  <a:rPr lang="en-US" dirty="0"/>
                  <a:t> , 𝑅</a:t>
                </a:r>
                <a:r>
                  <a:rPr lang="en-US" sz="1600" dirty="0"/>
                  <a:t>𝐵</a:t>
                </a:r>
                <a:r>
                  <a:rPr lang="en-US" dirty="0"/>
                  <a:t>) are discontinuous.</a:t>
                </a:r>
              </a:p>
            </p:txBody>
          </p:sp>
        </mc:Choice>
        <mc:Fallback xmlns="">
          <p:sp>
            <p:nvSpPr>
              <p:cNvPr id="17" name="Content Placeholder 2">
                <a:extLst>
                  <a:ext uri="{FF2B5EF4-FFF2-40B4-BE49-F238E27FC236}">
                    <a16:creationId xmlns:a16="http://schemas.microsoft.com/office/drawing/2014/main" id="{FCB82929-2147-477B-BAB2-6F0A98912E1A}"/>
                  </a:ext>
                </a:extLst>
              </p:cNvPr>
              <p:cNvSpPr>
                <a:spLocks noGrp="1" noRot="1" noChangeAspect="1" noMove="1" noResize="1" noEditPoints="1" noAdjustHandles="1" noChangeArrowheads="1" noChangeShapeType="1" noTextEdit="1"/>
              </p:cNvSpPr>
              <p:nvPr>
                <p:ph idx="1"/>
              </p:nvPr>
            </p:nvSpPr>
            <p:spPr>
              <a:xfrm>
                <a:off x="144794" y="1734397"/>
                <a:ext cx="5649360" cy="4485649"/>
              </a:xfrm>
              <a:blipFill>
                <a:blip r:embed="rId3"/>
                <a:stretch>
                  <a:fillRect l="-1728" t="-2857" r="-2052"/>
                </a:stretch>
              </a:blipFill>
            </p:spPr>
            <p:txBody>
              <a:bodyPr/>
              <a:lstStyle/>
              <a:p>
                <a:r>
                  <a:rPr lang="en-US">
                    <a:noFill/>
                  </a:rPr>
                  <a:t> </a:t>
                </a:r>
              </a:p>
            </p:txBody>
          </p:sp>
        </mc:Fallback>
      </mc:AlternateContent>
    </p:spTree>
    <p:extLst>
      <p:ext uri="{BB962C8B-B14F-4D97-AF65-F5344CB8AC3E}">
        <p14:creationId xmlns:p14="http://schemas.microsoft.com/office/powerpoint/2010/main" val="172524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35C7-F8D1-4BC3-89B8-7EE62BBE4CF5}"/>
              </a:ext>
            </a:extLst>
          </p:cNvPr>
          <p:cNvSpPr>
            <a:spLocks noGrp="1"/>
          </p:cNvSpPr>
          <p:nvPr>
            <p:ph type="title"/>
          </p:nvPr>
        </p:nvSpPr>
        <p:spPr/>
        <p:txBody>
          <a:bodyPr/>
          <a:lstStyle/>
          <a:p>
            <a:r>
              <a:rPr lang="en-US" dirty="0"/>
              <a:t>Evaluation – Estimation Accuracy</a:t>
            </a:r>
          </a:p>
        </p:txBody>
      </p:sp>
      <p:sp>
        <p:nvSpPr>
          <p:cNvPr id="3" name="Content Placeholder 2">
            <a:extLst>
              <a:ext uri="{FF2B5EF4-FFF2-40B4-BE49-F238E27FC236}">
                <a16:creationId xmlns:a16="http://schemas.microsoft.com/office/drawing/2014/main" id="{82708C1E-0AEC-4610-B6C1-83BCFA080B9F}"/>
              </a:ext>
            </a:extLst>
          </p:cNvPr>
          <p:cNvSpPr>
            <a:spLocks noGrp="1"/>
          </p:cNvSpPr>
          <p:nvPr>
            <p:ph idx="1"/>
          </p:nvPr>
        </p:nvSpPr>
        <p:spPr>
          <a:xfrm>
            <a:off x="519223" y="1517280"/>
            <a:ext cx="7421033" cy="4863042"/>
          </a:xfrm>
        </p:spPr>
        <p:txBody>
          <a:bodyPr>
            <a:normAutofit fontScale="92500" lnSpcReduction="20000"/>
          </a:bodyPr>
          <a:lstStyle/>
          <a:p>
            <a:r>
              <a:rPr lang="en-US" dirty="0"/>
              <a:t>1000 locations were randomly selected in the study area.</a:t>
            </a:r>
          </a:p>
          <a:p>
            <a:r>
              <a:rPr lang="en-US" dirty="0"/>
              <a:t>Gaussian noise is added to the </a:t>
            </a:r>
            <a:r>
              <a:rPr lang="en-US" dirty="0" err="1"/>
              <a:t>AoA</a:t>
            </a:r>
            <a:r>
              <a:rPr lang="en-US" dirty="0"/>
              <a:t> and RSRP values in the MRO data for each location.</a:t>
            </a:r>
          </a:p>
          <a:p>
            <a:r>
              <a:rPr lang="en-US" dirty="0"/>
              <a:t>The distance estimate is calculated for every pair of locations connected to the same base station.</a:t>
            </a:r>
          </a:p>
          <a:p>
            <a:r>
              <a:rPr lang="en-US" dirty="0" err="1"/>
              <a:t>Vecsim</a:t>
            </a:r>
            <a:r>
              <a:rPr lang="en-US" dirty="0"/>
              <a:t> will trigger an alert 96% of the time, when the pair of locations are close </a:t>
            </a:r>
            <a:r>
              <a:rPr lang="en-US" dirty="0" err="1"/>
              <a:t>i.e</a:t>
            </a:r>
            <a:r>
              <a:rPr lang="en-US" dirty="0"/>
              <a:t> with 50 meters of each other.</a:t>
            </a:r>
          </a:p>
          <a:p>
            <a:r>
              <a:rPr lang="en-US" dirty="0"/>
              <a:t>Further, it will only trigger an alert 4.5% of the time when the pairs are further than 150 m apart.</a:t>
            </a:r>
          </a:p>
          <a:p>
            <a:r>
              <a:rPr lang="en-US" dirty="0"/>
              <a:t>This accuracy is extremely satisfactory, considering </a:t>
            </a:r>
            <a:r>
              <a:rPr lang="en-US" dirty="0" err="1"/>
              <a:t>Vecsim</a:t>
            </a:r>
            <a:r>
              <a:rPr lang="en-US" dirty="0"/>
              <a:t> does not require road tests, GPS locations or any training.</a:t>
            </a:r>
          </a:p>
        </p:txBody>
      </p:sp>
      <p:pic>
        <p:nvPicPr>
          <p:cNvPr id="5" name="Picture 4" descr="Chart, box and whisker chart&#10;&#10;Description automatically generated">
            <a:extLst>
              <a:ext uri="{FF2B5EF4-FFF2-40B4-BE49-F238E27FC236}">
                <a16:creationId xmlns:a16="http://schemas.microsoft.com/office/drawing/2014/main" id="{8222EF71-7F64-4DF2-990C-01B027DD3104}"/>
              </a:ext>
            </a:extLst>
          </p:cNvPr>
          <p:cNvPicPr>
            <a:picLocks noChangeAspect="1"/>
          </p:cNvPicPr>
          <p:nvPr/>
        </p:nvPicPr>
        <p:blipFill>
          <a:blip r:embed="rId3"/>
          <a:stretch>
            <a:fillRect/>
          </a:stretch>
        </p:blipFill>
        <p:spPr>
          <a:xfrm>
            <a:off x="8056034" y="1825625"/>
            <a:ext cx="3429000" cy="2571750"/>
          </a:xfrm>
          <a:prstGeom prst="rect">
            <a:avLst/>
          </a:prstGeom>
        </p:spPr>
      </p:pic>
    </p:spTree>
    <p:extLst>
      <p:ext uri="{BB962C8B-B14F-4D97-AF65-F5344CB8AC3E}">
        <p14:creationId xmlns:p14="http://schemas.microsoft.com/office/powerpoint/2010/main" val="938050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5D242-CDE1-408F-BE73-448D6987AE8B}"/>
              </a:ext>
            </a:extLst>
          </p:cNvPr>
          <p:cNvSpPr>
            <a:spLocks noGrp="1"/>
          </p:cNvSpPr>
          <p:nvPr>
            <p:ph type="title"/>
          </p:nvPr>
        </p:nvSpPr>
        <p:spPr/>
        <p:txBody>
          <a:bodyPr/>
          <a:lstStyle/>
          <a:p>
            <a:r>
              <a:rPr lang="en-US" dirty="0"/>
              <a:t>Evaluation  - Effectiveness of DPD</a:t>
            </a:r>
          </a:p>
        </p:txBody>
      </p:sp>
      <p:sp>
        <p:nvSpPr>
          <p:cNvPr id="3" name="Content Placeholder 2">
            <a:extLst>
              <a:ext uri="{FF2B5EF4-FFF2-40B4-BE49-F238E27FC236}">
                <a16:creationId xmlns:a16="http://schemas.microsoft.com/office/drawing/2014/main" id="{9930AF10-49A7-4220-B37B-E662BDCC11C3}"/>
              </a:ext>
            </a:extLst>
          </p:cNvPr>
          <p:cNvSpPr>
            <a:spLocks noGrp="1"/>
          </p:cNvSpPr>
          <p:nvPr>
            <p:ph idx="1"/>
          </p:nvPr>
        </p:nvSpPr>
        <p:spPr>
          <a:xfrm>
            <a:off x="838200" y="1825625"/>
            <a:ext cx="6189133" cy="4351338"/>
          </a:xfrm>
        </p:spPr>
        <p:txBody>
          <a:bodyPr/>
          <a:lstStyle/>
          <a:p>
            <a:r>
              <a:rPr lang="en-US" dirty="0"/>
              <a:t>DPD significantly improves performance.</a:t>
            </a:r>
          </a:p>
          <a:p>
            <a:r>
              <a:rPr lang="en-US" dirty="0"/>
              <a:t>Without DPD, the alert probability falls to 76% by simply using the distance estimate.</a:t>
            </a:r>
          </a:p>
          <a:p>
            <a:r>
              <a:rPr lang="en-US" dirty="0"/>
              <a:t>DPD only increases the false positive rate slightly from 0.01% to 4.5%</a:t>
            </a:r>
          </a:p>
          <a:p>
            <a:endParaRPr lang="en-US" dirty="0"/>
          </a:p>
          <a:p>
            <a:endParaRPr lang="en-US" dirty="0"/>
          </a:p>
        </p:txBody>
      </p:sp>
      <p:pic>
        <p:nvPicPr>
          <p:cNvPr id="5" name="Picture 4" descr="Chart, box and whisker chart&#10;&#10;Description automatically generated">
            <a:extLst>
              <a:ext uri="{FF2B5EF4-FFF2-40B4-BE49-F238E27FC236}">
                <a16:creationId xmlns:a16="http://schemas.microsoft.com/office/drawing/2014/main" id="{73F557F4-1F67-4EF2-97DE-E29BE376EA7A}"/>
              </a:ext>
            </a:extLst>
          </p:cNvPr>
          <p:cNvPicPr>
            <a:picLocks noChangeAspect="1"/>
          </p:cNvPicPr>
          <p:nvPr/>
        </p:nvPicPr>
        <p:blipFill>
          <a:blip r:embed="rId3"/>
          <a:stretch>
            <a:fillRect/>
          </a:stretch>
        </p:blipFill>
        <p:spPr>
          <a:xfrm>
            <a:off x="7294033" y="1690688"/>
            <a:ext cx="4821767" cy="3616325"/>
          </a:xfrm>
          <a:prstGeom prst="rect">
            <a:avLst/>
          </a:prstGeom>
        </p:spPr>
      </p:pic>
    </p:spTree>
    <p:extLst>
      <p:ext uri="{BB962C8B-B14F-4D97-AF65-F5344CB8AC3E}">
        <p14:creationId xmlns:p14="http://schemas.microsoft.com/office/powerpoint/2010/main" val="17709986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4B8B-5BA9-432A-BD05-D98D94790A34}"/>
              </a:ext>
            </a:extLst>
          </p:cNvPr>
          <p:cNvSpPr>
            <a:spLocks noGrp="1"/>
          </p:cNvSpPr>
          <p:nvPr>
            <p:ph type="title"/>
          </p:nvPr>
        </p:nvSpPr>
        <p:spPr/>
        <p:txBody>
          <a:bodyPr/>
          <a:lstStyle/>
          <a:p>
            <a:r>
              <a:rPr lang="en-US" dirty="0"/>
              <a:t>Evaluation – Complexity of DPD</a:t>
            </a:r>
          </a:p>
        </p:txBody>
      </p:sp>
      <p:sp>
        <p:nvSpPr>
          <p:cNvPr id="3" name="Content Placeholder 2">
            <a:extLst>
              <a:ext uri="{FF2B5EF4-FFF2-40B4-BE49-F238E27FC236}">
                <a16:creationId xmlns:a16="http://schemas.microsoft.com/office/drawing/2014/main" id="{89704D30-A6CF-42A1-821E-89978463C9ED}"/>
              </a:ext>
            </a:extLst>
          </p:cNvPr>
          <p:cNvSpPr>
            <a:spLocks noGrp="1"/>
          </p:cNvSpPr>
          <p:nvPr>
            <p:ph idx="1"/>
          </p:nvPr>
        </p:nvSpPr>
        <p:spPr>
          <a:xfrm>
            <a:off x="838200" y="1825625"/>
            <a:ext cx="5947833" cy="4351338"/>
          </a:xfrm>
        </p:spPr>
        <p:txBody>
          <a:bodyPr>
            <a:normAutofit lnSpcReduction="10000"/>
          </a:bodyPr>
          <a:lstStyle/>
          <a:p>
            <a:r>
              <a:rPr lang="en-US" dirty="0"/>
              <a:t>Main complexity arises when doing a linear scan to look up similar pairs in the DPD.</a:t>
            </a:r>
          </a:p>
          <a:p>
            <a:r>
              <a:rPr lang="en-US" dirty="0"/>
              <a:t>Complexity is lowered by using the indexing along the </a:t>
            </a:r>
            <a:r>
              <a:rPr lang="en-US" dirty="0" err="1"/>
              <a:t>Tadv</a:t>
            </a:r>
            <a:r>
              <a:rPr lang="en-US" dirty="0"/>
              <a:t> and PCI values.</a:t>
            </a:r>
          </a:p>
          <a:p>
            <a:r>
              <a:rPr lang="en-US" dirty="0"/>
              <a:t>It is also lowered by compressing the database, thereby reducing the number of comparisons with entries.</a:t>
            </a:r>
          </a:p>
          <a:p>
            <a:r>
              <a:rPr lang="en-US" dirty="0"/>
              <a:t>Overall the median number of comparisons is only 2.</a:t>
            </a:r>
          </a:p>
          <a:p>
            <a:endParaRPr lang="en-US" dirty="0"/>
          </a:p>
        </p:txBody>
      </p:sp>
      <p:pic>
        <p:nvPicPr>
          <p:cNvPr id="5" name="Picture 4" descr="Chart, histogram&#10;&#10;Description automatically generated">
            <a:extLst>
              <a:ext uri="{FF2B5EF4-FFF2-40B4-BE49-F238E27FC236}">
                <a16:creationId xmlns:a16="http://schemas.microsoft.com/office/drawing/2014/main" id="{5A02F970-A099-438B-A323-4FC98686178B}"/>
              </a:ext>
            </a:extLst>
          </p:cNvPr>
          <p:cNvPicPr>
            <a:picLocks noChangeAspect="1"/>
          </p:cNvPicPr>
          <p:nvPr/>
        </p:nvPicPr>
        <p:blipFill>
          <a:blip r:embed="rId3"/>
          <a:stretch>
            <a:fillRect/>
          </a:stretch>
        </p:blipFill>
        <p:spPr>
          <a:xfrm>
            <a:off x="6658324" y="1825625"/>
            <a:ext cx="5338944" cy="3429000"/>
          </a:xfrm>
          <a:prstGeom prst="rect">
            <a:avLst/>
          </a:prstGeom>
        </p:spPr>
      </p:pic>
    </p:spTree>
    <p:extLst>
      <p:ext uri="{BB962C8B-B14F-4D97-AF65-F5344CB8AC3E}">
        <p14:creationId xmlns:p14="http://schemas.microsoft.com/office/powerpoint/2010/main" val="40343921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35F2-961C-4543-A0BD-2C37F90FD6F1}"/>
              </a:ext>
            </a:extLst>
          </p:cNvPr>
          <p:cNvSpPr>
            <a:spLocks noGrp="1"/>
          </p:cNvSpPr>
          <p:nvPr>
            <p:ph type="title"/>
          </p:nvPr>
        </p:nvSpPr>
        <p:spPr/>
        <p:txBody>
          <a:bodyPr/>
          <a:lstStyle/>
          <a:p>
            <a:r>
              <a:rPr lang="en-US" dirty="0"/>
              <a:t>Evaluation – Compression of DPD</a:t>
            </a:r>
          </a:p>
        </p:txBody>
      </p:sp>
      <p:sp>
        <p:nvSpPr>
          <p:cNvPr id="3" name="Content Placeholder 2">
            <a:extLst>
              <a:ext uri="{FF2B5EF4-FFF2-40B4-BE49-F238E27FC236}">
                <a16:creationId xmlns:a16="http://schemas.microsoft.com/office/drawing/2014/main" id="{4D1F9416-C22B-40B6-A16E-95E71FC62F82}"/>
              </a:ext>
            </a:extLst>
          </p:cNvPr>
          <p:cNvSpPr>
            <a:spLocks noGrp="1"/>
          </p:cNvSpPr>
          <p:nvPr>
            <p:ph idx="1"/>
          </p:nvPr>
        </p:nvSpPr>
        <p:spPr>
          <a:xfrm>
            <a:off x="838200" y="1825625"/>
            <a:ext cx="4817533" cy="4351338"/>
          </a:xfrm>
        </p:spPr>
        <p:txBody>
          <a:bodyPr/>
          <a:lstStyle/>
          <a:p>
            <a:pPr marL="0" indent="0">
              <a:buNone/>
            </a:pPr>
            <a:r>
              <a:rPr lang="en-US" dirty="0"/>
              <a:t>There is virtually  no loss in performance of estimation accuracy when using the non-compressed DPD vs compressed DPD</a:t>
            </a:r>
          </a:p>
        </p:txBody>
      </p:sp>
      <p:pic>
        <p:nvPicPr>
          <p:cNvPr id="5" name="Picture 4" descr="A picture containing chart&#10;&#10;Description automatically generated">
            <a:extLst>
              <a:ext uri="{FF2B5EF4-FFF2-40B4-BE49-F238E27FC236}">
                <a16:creationId xmlns:a16="http://schemas.microsoft.com/office/drawing/2014/main" id="{F9907FA6-31BB-4066-8264-8F198FE0C1CB}"/>
              </a:ext>
            </a:extLst>
          </p:cNvPr>
          <p:cNvPicPr>
            <a:picLocks noChangeAspect="1"/>
          </p:cNvPicPr>
          <p:nvPr/>
        </p:nvPicPr>
        <p:blipFill>
          <a:blip r:embed="rId3"/>
          <a:stretch>
            <a:fillRect/>
          </a:stretch>
        </p:blipFill>
        <p:spPr>
          <a:xfrm>
            <a:off x="6290733" y="1600199"/>
            <a:ext cx="5373511" cy="4030133"/>
          </a:xfrm>
          <a:prstGeom prst="rect">
            <a:avLst/>
          </a:prstGeom>
        </p:spPr>
      </p:pic>
    </p:spTree>
    <p:extLst>
      <p:ext uri="{BB962C8B-B14F-4D97-AF65-F5344CB8AC3E}">
        <p14:creationId xmlns:p14="http://schemas.microsoft.com/office/powerpoint/2010/main" val="3724947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B5F4-A34D-B349-B640-B7EAC46B2E0B}"/>
              </a:ext>
            </a:extLst>
          </p:cNvPr>
          <p:cNvSpPr>
            <a:spLocks noGrp="1"/>
          </p:cNvSpPr>
          <p:nvPr>
            <p:ph type="title"/>
          </p:nvPr>
        </p:nvSpPr>
        <p:spPr>
          <a:xfrm>
            <a:off x="655320" y="365125"/>
            <a:ext cx="5120114" cy="1692794"/>
          </a:xfrm>
        </p:spPr>
        <p:txBody>
          <a:bodyPr>
            <a:normAutofit/>
          </a:bodyPr>
          <a:lstStyle/>
          <a:p>
            <a:r>
              <a:rPr lang="en-US" dirty="0"/>
              <a:t>Related Work – Cellphone Signal</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8A2D84B-C23C-AF43-9223-497B3D1A1B62}"/>
              </a:ext>
            </a:extLst>
          </p:cNvPr>
          <p:cNvSpPr>
            <a:spLocks noGrp="1"/>
          </p:cNvSpPr>
          <p:nvPr>
            <p:ph idx="1"/>
          </p:nvPr>
        </p:nvSpPr>
        <p:spPr>
          <a:xfrm>
            <a:off x="655321" y="2575034"/>
            <a:ext cx="5120113" cy="3462228"/>
          </a:xfrm>
        </p:spPr>
        <p:txBody>
          <a:bodyPr>
            <a:normAutofit/>
          </a:bodyPr>
          <a:lstStyle/>
          <a:p>
            <a:r>
              <a:rPr lang="en-US" sz="1800" dirty="0"/>
              <a:t>Widely used in South Korea during the COVID-19 pandemic </a:t>
            </a:r>
          </a:p>
          <a:p>
            <a:r>
              <a:rPr lang="en-US" sz="1800" dirty="0"/>
              <a:t>Uses a combination of  user data like cellphone GPS, credit card transactions, CCTV footage, cellphone signal data</a:t>
            </a:r>
          </a:p>
          <a:p>
            <a:r>
              <a:rPr lang="en-US" sz="1800" dirty="0"/>
              <a:t>Determines the route an infected individual has taken and alerts others in the vicinity.</a:t>
            </a:r>
          </a:p>
          <a:p>
            <a:r>
              <a:rPr lang="en-US" sz="1800" dirty="0"/>
              <a:t>Privacy intrusive. </a:t>
            </a:r>
          </a:p>
          <a:p>
            <a:r>
              <a:rPr lang="en-US" sz="1800" dirty="0" err="1"/>
              <a:t>Vecsim</a:t>
            </a:r>
            <a:r>
              <a:rPr lang="en-US" sz="1800" dirty="0"/>
              <a:t> does not require the GPS location and is privacy preserving</a:t>
            </a:r>
          </a:p>
        </p:txBody>
      </p:sp>
      <p:pic>
        <p:nvPicPr>
          <p:cNvPr id="5" name="Picture 4" descr="A picture containing text, store&#10;&#10;Description automatically generated">
            <a:extLst>
              <a:ext uri="{FF2B5EF4-FFF2-40B4-BE49-F238E27FC236}">
                <a16:creationId xmlns:a16="http://schemas.microsoft.com/office/drawing/2014/main" id="{92A73CAE-9CE2-2946-AAF5-0683F52D1905}"/>
              </a:ext>
            </a:extLst>
          </p:cNvPr>
          <p:cNvPicPr>
            <a:picLocks noChangeAspect="1"/>
          </p:cNvPicPr>
          <p:nvPr/>
        </p:nvPicPr>
        <p:blipFill rotWithShape="1">
          <a:blip r:embed="rId3"/>
          <a:srcRect l="29666" r="5434"/>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6" name="TextBox 5">
            <a:extLst>
              <a:ext uri="{FF2B5EF4-FFF2-40B4-BE49-F238E27FC236}">
                <a16:creationId xmlns:a16="http://schemas.microsoft.com/office/drawing/2014/main" id="{A164EE7B-DA25-46F8-8261-28A09C0D2E52}"/>
              </a:ext>
            </a:extLst>
          </p:cNvPr>
          <p:cNvSpPr txBox="1"/>
          <p:nvPr/>
        </p:nvSpPr>
        <p:spPr>
          <a:xfrm>
            <a:off x="6527488" y="6662099"/>
            <a:ext cx="5490606" cy="215444"/>
          </a:xfrm>
          <a:prstGeom prst="rect">
            <a:avLst/>
          </a:prstGeom>
          <a:noFill/>
        </p:spPr>
        <p:txBody>
          <a:bodyPr wrap="none" rtlCol="0">
            <a:spAutoFit/>
          </a:bodyPr>
          <a:lstStyle/>
          <a:p>
            <a:r>
              <a:rPr lang="en-US" sz="800" i="1" dirty="0"/>
              <a:t>Image Source : https://www.publicdomainpictures.net/en/view-image.php?image=242115&amp;picture=cctv-cameras-in-operation</a:t>
            </a:r>
          </a:p>
        </p:txBody>
      </p:sp>
    </p:spTree>
    <p:extLst>
      <p:ext uri="{BB962C8B-B14F-4D97-AF65-F5344CB8AC3E}">
        <p14:creationId xmlns:p14="http://schemas.microsoft.com/office/powerpoint/2010/main" val="3705831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FC2E-4463-44C7-803F-9CB090C5E2BF}"/>
              </a:ext>
            </a:extLst>
          </p:cNvPr>
          <p:cNvSpPr>
            <a:spLocks noGrp="1"/>
          </p:cNvSpPr>
          <p:nvPr>
            <p:ph type="title"/>
          </p:nvPr>
        </p:nvSpPr>
        <p:spPr/>
        <p:txBody>
          <a:bodyPr/>
          <a:lstStyle/>
          <a:p>
            <a:r>
              <a:rPr lang="en-US" dirty="0"/>
              <a:t>Evaluation – Sensitivity to Noise</a:t>
            </a:r>
          </a:p>
        </p:txBody>
      </p:sp>
      <p:sp>
        <p:nvSpPr>
          <p:cNvPr id="3" name="Content Placeholder 2">
            <a:extLst>
              <a:ext uri="{FF2B5EF4-FFF2-40B4-BE49-F238E27FC236}">
                <a16:creationId xmlns:a16="http://schemas.microsoft.com/office/drawing/2014/main" id="{31158AC6-02BD-441D-BD5F-F4ED325ABC98}"/>
              </a:ext>
            </a:extLst>
          </p:cNvPr>
          <p:cNvSpPr>
            <a:spLocks noGrp="1"/>
          </p:cNvSpPr>
          <p:nvPr>
            <p:ph idx="1"/>
          </p:nvPr>
        </p:nvSpPr>
        <p:spPr>
          <a:xfrm>
            <a:off x="838200" y="1825625"/>
            <a:ext cx="6760633" cy="4351338"/>
          </a:xfrm>
        </p:spPr>
        <p:txBody>
          <a:bodyPr>
            <a:normAutofit fontScale="92500"/>
          </a:bodyPr>
          <a:lstStyle/>
          <a:p>
            <a:r>
              <a:rPr lang="en-US" dirty="0" err="1"/>
              <a:t>Vecism</a:t>
            </a:r>
            <a:r>
              <a:rPr lang="en-US" dirty="0"/>
              <a:t> is highly robust to noise</a:t>
            </a:r>
          </a:p>
          <a:p>
            <a:r>
              <a:rPr lang="en-US" dirty="0"/>
              <a:t>2 tests were run</a:t>
            </a:r>
          </a:p>
          <a:p>
            <a:r>
              <a:rPr lang="en-US" dirty="0"/>
              <a:t>The first tests </a:t>
            </a:r>
            <a:r>
              <a:rPr lang="en-US" dirty="0" err="1"/>
              <a:t>Vecsim</a:t>
            </a:r>
            <a:r>
              <a:rPr lang="en-US" dirty="0"/>
              <a:t> by adding varying levels of noise to </a:t>
            </a:r>
            <a:r>
              <a:rPr lang="en-US" dirty="0" err="1"/>
              <a:t>AoA</a:t>
            </a:r>
            <a:r>
              <a:rPr lang="en-US" dirty="0"/>
              <a:t>.</a:t>
            </a:r>
          </a:p>
          <a:p>
            <a:r>
              <a:rPr lang="en-US" dirty="0"/>
              <a:t>The </a:t>
            </a:r>
            <a:r>
              <a:rPr lang="en-US" dirty="0" err="1"/>
              <a:t>AoA</a:t>
            </a:r>
            <a:r>
              <a:rPr lang="en-US" dirty="0"/>
              <a:t> starts affecting performance only when the noise standard deviation reaches 0.1</a:t>
            </a:r>
          </a:p>
          <a:p>
            <a:r>
              <a:rPr lang="en-US" dirty="0"/>
              <a:t>The second tests </a:t>
            </a:r>
            <a:r>
              <a:rPr lang="en-US" dirty="0" err="1"/>
              <a:t>Vecsim</a:t>
            </a:r>
            <a:r>
              <a:rPr lang="en-US" dirty="0"/>
              <a:t> by adding varying levels of noise to the RSRP.</a:t>
            </a:r>
          </a:p>
          <a:p>
            <a:r>
              <a:rPr lang="en-US" dirty="0"/>
              <a:t>The alert probability is affected only when the noise standard deviation is 15 or greater.</a:t>
            </a:r>
          </a:p>
        </p:txBody>
      </p:sp>
      <p:pic>
        <p:nvPicPr>
          <p:cNvPr id="5" name="Picture 4" descr="Chart, bar chart&#10;&#10;Description automatically generated">
            <a:extLst>
              <a:ext uri="{FF2B5EF4-FFF2-40B4-BE49-F238E27FC236}">
                <a16:creationId xmlns:a16="http://schemas.microsoft.com/office/drawing/2014/main" id="{F9CC2F85-FDDC-4B48-8A3B-F2C829CF23F9}"/>
              </a:ext>
            </a:extLst>
          </p:cNvPr>
          <p:cNvPicPr>
            <a:picLocks noChangeAspect="1"/>
          </p:cNvPicPr>
          <p:nvPr/>
        </p:nvPicPr>
        <p:blipFill>
          <a:blip r:embed="rId3"/>
          <a:stretch>
            <a:fillRect/>
          </a:stretch>
        </p:blipFill>
        <p:spPr>
          <a:xfrm>
            <a:off x="7827433" y="3927476"/>
            <a:ext cx="4104638" cy="2565399"/>
          </a:xfrm>
          <a:prstGeom prst="rect">
            <a:avLst/>
          </a:prstGeom>
        </p:spPr>
      </p:pic>
      <p:pic>
        <p:nvPicPr>
          <p:cNvPr id="7" name="Picture 6" descr="Chart, bar chart&#10;&#10;Description automatically generated">
            <a:extLst>
              <a:ext uri="{FF2B5EF4-FFF2-40B4-BE49-F238E27FC236}">
                <a16:creationId xmlns:a16="http://schemas.microsoft.com/office/drawing/2014/main" id="{6F953133-14F7-4B6C-9D69-FF63E4FDA099}"/>
              </a:ext>
            </a:extLst>
          </p:cNvPr>
          <p:cNvPicPr>
            <a:picLocks noChangeAspect="1"/>
          </p:cNvPicPr>
          <p:nvPr/>
        </p:nvPicPr>
        <p:blipFill>
          <a:blip r:embed="rId4"/>
          <a:stretch>
            <a:fillRect/>
          </a:stretch>
        </p:blipFill>
        <p:spPr>
          <a:xfrm>
            <a:off x="7827433" y="1322387"/>
            <a:ext cx="3987800" cy="2492375"/>
          </a:xfrm>
          <a:prstGeom prst="rect">
            <a:avLst/>
          </a:prstGeom>
        </p:spPr>
      </p:pic>
    </p:spTree>
    <p:extLst>
      <p:ext uri="{BB962C8B-B14F-4D97-AF65-F5344CB8AC3E}">
        <p14:creationId xmlns:p14="http://schemas.microsoft.com/office/powerpoint/2010/main" val="3863484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CE083-9E72-4A27-96C1-54D77361718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917B225-5889-4710-BEA4-918F93059DBE}"/>
              </a:ext>
            </a:extLst>
          </p:cNvPr>
          <p:cNvSpPr>
            <a:spLocks noGrp="1"/>
          </p:cNvSpPr>
          <p:nvPr>
            <p:ph idx="1"/>
          </p:nvPr>
        </p:nvSpPr>
        <p:spPr/>
        <p:txBody>
          <a:bodyPr/>
          <a:lstStyle/>
          <a:p>
            <a:r>
              <a:rPr lang="en-US" dirty="0" err="1"/>
              <a:t>Vecism</a:t>
            </a:r>
            <a:r>
              <a:rPr lang="en-US" dirty="0"/>
              <a:t> is a highly effective contact tracing method that preserves user privacy.</a:t>
            </a:r>
          </a:p>
          <a:p>
            <a:r>
              <a:rPr lang="en-US" dirty="0"/>
              <a:t>Alerts more than 96% of users in close proximity (50 m or less) by simply looking at their MRO records which is collected by all carriers.</a:t>
            </a:r>
          </a:p>
          <a:p>
            <a:r>
              <a:rPr lang="en-US" dirty="0"/>
              <a:t>Alerts less than 4.5% users when they are further than 150 m apart.</a:t>
            </a:r>
          </a:p>
          <a:p>
            <a:r>
              <a:rPr lang="en-US" dirty="0"/>
              <a:t>The performance will further improve as more data is logged as more discontinuity pairs are discovered.</a:t>
            </a:r>
          </a:p>
          <a:p>
            <a:r>
              <a:rPr lang="en-US" dirty="0"/>
              <a:t>Finally it has a negligible financial cost to implement.</a:t>
            </a:r>
          </a:p>
        </p:txBody>
      </p:sp>
    </p:spTree>
    <p:extLst>
      <p:ext uri="{BB962C8B-B14F-4D97-AF65-F5344CB8AC3E}">
        <p14:creationId xmlns:p14="http://schemas.microsoft.com/office/powerpoint/2010/main" val="2934615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07A922-828D-4EE1-81D3-ACFB50040683}"/>
              </a:ext>
            </a:extLst>
          </p:cNvPr>
          <p:cNvSpPr>
            <a:spLocks noGrp="1"/>
          </p:cNvSpPr>
          <p:nvPr>
            <p:ph type="title"/>
          </p:nvPr>
        </p:nvSpPr>
        <p:spPr>
          <a:xfrm>
            <a:off x="702642" y="783466"/>
            <a:ext cx="10515600" cy="2852737"/>
          </a:xfrm>
        </p:spPr>
        <p:txBody>
          <a:bodyPr/>
          <a:lstStyle/>
          <a:p>
            <a:pPr algn="ctr"/>
            <a:r>
              <a:rPr lang="en-US" dirty="0"/>
              <a:t>Thank You!</a:t>
            </a:r>
          </a:p>
        </p:txBody>
      </p:sp>
      <p:sp>
        <p:nvSpPr>
          <p:cNvPr id="5" name="Text Placeholder 4">
            <a:extLst>
              <a:ext uri="{FF2B5EF4-FFF2-40B4-BE49-F238E27FC236}">
                <a16:creationId xmlns:a16="http://schemas.microsoft.com/office/drawing/2014/main" id="{6C0B81E8-4DD5-43EE-B679-713A36B174C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5577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975CC-785D-0B42-A4A8-D0744142C9E1}"/>
              </a:ext>
            </a:extLst>
          </p:cNvPr>
          <p:cNvSpPr>
            <a:spLocks noGrp="1"/>
          </p:cNvSpPr>
          <p:nvPr>
            <p:ph type="title"/>
          </p:nvPr>
        </p:nvSpPr>
        <p:spPr>
          <a:xfrm>
            <a:off x="655320" y="365125"/>
            <a:ext cx="5120114" cy="1692794"/>
          </a:xfrm>
        </p:spPr>
        <p:txBody>
          <a:bodyPr>
            <a:normAutofit/>
          </a:bodyPr>
          <a:lstStyle/>
          <a:p>
            <a:r>
              <a:rPr lang="en-US" dirty="0"/>
              <a:t>Related Work - Bluetooth</a:t>
            </a:r>
          </a:p>
        </p:txBody>
      </p:sp>
      <p:cxnSp>
        <p:nvCxnSpPr>
          <p:cNvPr id="73" name="Straight Arrow Connector 7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930D435-2D80-2B45-BD68-F90FEB9280C8}"/>
              </a:ext>
            </a:extLst>
          </p:cNvPr>
          <p:cNvSpPr>
            <a:spLocks noGrp="1"/>
          </p:cNvSpPr>
          <p:nvPr>
            <p:ph idx="1"/>
          </p:nvPr>
        </p:nvSpPr>
        <p:spPr>
          <a:xfrm>
            <a:off x="655321" y="2575034"/>
            <a:ext cx="5120113" cy="3462228"/>
          </a:xfrm>
        </p:spPr>
        <p:txBody>
          <a:bodyPr>
            <a:normAutofit/>
          </a:bodyPr>
          <a:lstStyle/>
          <a:p>
            <a:pPr lvl="1"/>
            <a:r>
              <a:rPr lang="en-US" sz="1800" dirty="0"/>
              <a:t>Requires users to download an application and to turn on the Bluetooth interface</a:t>
            </a:r>
          </a:p>
          <a:p>
            <a:pPr lvl="1"/>
            <a:r>
              <a:rPr lang="en-US" sz="1800" dirty="0"/>
              <a:t>When two phones are in close contact, the Bluetooth modules can discover each other. </a:t>
            </a:r>
          </a:p>
          <a:p>
            <a:pPr lvl="1"/>
            <a:r>
              <a:rPr lang="en-US" sz="1800" dirty="0"/>
              <a:t>Depends on the wide adoption of the application</a:t>
            </a:r>
          </a:p>
          <a:p>
            <a:pPr lvl="1"/>
            <a:r>
              <a:rPr lang="en-US" sz="1800" dirty="0"/>
              <a:t>Susceptible to a variety of network attacks. </a:t>
            </a:r>
          </a:p>
          <a:p>
            <a:pPr lvl="1"/>
            <a:r>
              <a:rPr lang="en-US" sz="1800" dirty="0"/>
              <a:t>VecSim does not require any additional actions from the user, and therefore will be much easier to deploy and may cover a larger population.</a:t>
            </a:r>
          </a:p>
        </p:txBody>
      </p:sp>
      <p:pic>
        <p:nvPicPr>
          <p:cNvPr id="2052" name="Picture 4" descr="Apple and Google release first seed of COVID-19 exposure notification API  for contact tracing app developers | TechCrunch">
            <a:extLst>
              <a:ext uri="{FF2B5EF4-FFF2-40B4-BE49-F238E27FC236}">
                <a16:creationId xmlns:a16="http://schemas.microsoft.com/office/drawing/2014/main" id="{2E20DAC6-484E-034D-82F3-59E24953F6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19" r="12864"/>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1F427DB-551F-4F4F-BA92-129307A58116}"/>
              </a:ext>
            </a:extLst>
          </p:cNvPr>
          <p:cNvSpPr/>
          <p:nvPr/>
        </p:nvSpPr>
        <p:spPr>
          <a:xfrm>
            <a:off x="5280328" y="6642426"/>
            <a:ext cx="9563763" cy="215444"/>
          </a:xfrm>
          <a:prstGeom prst="rect">
            <a:avLst/>
          </a:prstGeom>
        </p:spPr>
        <p:txBody>
          <a:bodyPr wrap="square">
            <a:spAutoFit/>
          </a:bodyPr>
          <a:lstStyle/>
          <a:p>
            <a:r>
              <a:rPr lang="en-US" sz="800" i="1" dirty="0"/>
              <a:t>Image Source: https://techcrunch.com/2020/04/29/apple-and-google-release-first-seed-of-covid-19-exposure-notification-api-for-contact-tracing-app-developers/</a:t>
            </a:r>
          </a:p>
        </p:txBody>
      </p:sp>
    </p:spTree>
    <p:extLst>
      <p:ext uri="{BB962C8B-B14F-4D97-AF65-F5344CB8AC3E}">
        <p14:creationId xmlns:p14="http://schemas.microsoft.com/office/powerpoint/2010/main" val="2094555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EB91-88E5-4848-966A-DD6CE77B7822}"/>
              </a:ext>
            </a:extLst>
          </p:cNvPr>
          <p:cNvSpPr>
            <a:spLocks noGrp="1"/>
          </p:cNvSpPr>
          <p:nvPr>
            <p:ph type="title"/>
          </p:nvPr>
        </p:nvSpPr>
        <p:spPr/>
        <p:txBody>
          <a:bodyPr/>
          <a:lstStyle/>
          <a:p>
            <a:r>
              <a:rPr lang="en-US" dirty="0"/>
              <a:t>Other Contact Tracing methods</a:t>
            </a:r>
          </a:p>
        </p:txBody>
      </p:sp>
      <p:sp>
        <p:nvSpPr>
          <p:cNvPr id="3" name="Content Placeholder 2">
            <a:extLst>
              <a:ext uri="{FF2B5EF4-FFF2-40B4-BE49-F238E27FC236}">
                <a16:creationId xmlns:a16="http://schemas.microsoft.com/office/drawing/2014/main" id="{FA2F6A2A-DB9D-6B41-84F2-94504F62AC7D}"/>
              </a:ext>
            </a:extLst>
          </p:cNvPr>
          <p:cNvSpPr>
            <a:spLocks noGrp="1"/>
          </p:cNvSpPr>
          <p:nvPr>
            <p:ph idx="1"/>
          </p:nvPr>
        </p:nvSpPr>
        <p:spPr/>
        <p:txBody>
          <a:bodyPr/>
          <a:lstStyle/>
          <a:p>
            <a:r>
              <a:rPr lang="en-US" dirty="0"/>
              <a:t>Social Networks</a:t>
            </a:r>
          </a:p>
          <a:p>
            <a:pPr lvl="1"/>
            <a:r>
              <a:rPr lang="en-US" dirty="0"/>
              <a:t>Relies on users and their peers to be active on these platforms</a:t>
            </a:r>
          </a:p>
          <a:p>
            <a:r>
              <a:rPr lang="en-US" dirty="0"/>
              <a:t>MAC address identification on Wi-Fi</a:t>
            </a:r>
          </a:p>
          <a:p>
            <a:pPr lvl="1"/>
            <a:r>
              <a:rPr lang="en-US" dirty="0"/>
              <a:t>Uses the signal strength to estimate proximity</a:t>
            </a:r>
          </a:p>
          <a:p>
            <a:r>
              <a:rPr lang="en-US" dirty="0"/>
              <a:t>Wearable devices</a:t>
            </a:r>
          </a:p>
          <a:p>
            <a:pPr lvl="1"/>
            <a:r>
              <a:rPr lang="en-US" dirty="0"/>
              <a:t>Users wear some sort of physical device that tracks the proximity with other users.</a:t>
            </a:r>
          </a:p>
        </p:txBody>
      </p:sp>
    </p:spTree>
    <p:extLst>
      <p:ext uri="{BB962C8B-B14F-4D97-AF65-F5344CB8AC3E}">
        <p14:creationId xmlns:p14="http://schemas.microsoft.com/office/powerpoint/2010/main" val="2578086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3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51A072-F73F-0A46-887D-E8EA38AFB423}"/>
              </a:ext>
            </a:extLst>
          </p:cNvPr>
          <p:cNvSpPr>
            <a:spLocks noGrp="1"/>
          </p:cNvSpPr>
          <p:nvPr>
            <p:ph type="title"/>
          </p:nvPr>
        </p:nvSpPr>
        <p:spPr>
          <a:xfrm>
            <a:off x="836679" y="723898"/>
            <a:ext cx="6002110" cy="1495425"/>
          </a:xfrm>
        </p:spPr>
        <p:txBody>
          <a:bodyPr>
            <a:normAutofit/>
          </a:bodyPr>
          <a:lstStyle/>
          <a:p>
            <a:r>
              <a:rPr lang="en-US" sz="4000"/>
              <a:t>Related Work – Cellphone Localization</a:t>
            </a:r>
          </a:p>
        </p:txBody>
      </p:sp>
      <p:sp>
        <p:nvSpPr>
          <p:cNvPr id="3" name="Content Placeholder 2">
            <a:extLst>
              <a:ext uri="{FF2B5EF4-FFF2-40B4-BE49-F238E27FC236}">
                <a16:creationId xmlns:a16="http://schemas.microsoft.com/office/drawing/2014/main" id="{29D77403-4199-BC44-976E-FC37C726D55D}"/>
              </a:ext>
            </a:extLst>
          </p:cNvPr>
          <p:cNvSpPr>
            <a:spLocks noGrp="1"/>
          </p:cNvSpPr>
          <p:nvPr>
            <p:ph idx="1"/>
          </p:nvPr>
        </p:nvSpPr>
        <p:spPr>
          <a:xfrm>
            <a:off x="836680" y="2405067"/>
            <a:ext cx="6002110" cy="3729034"/>
          </a:xfrm>
        </p:spPr>
        <p:txBody>
          <a:bodyPr>
            <a:normAutofit/>
          </a:bodyPr>
          <a:lstStyle/>
          <a:p>
            <a:r>
              <a:rPr lang="en-US" sz="2000" dirty="0"/>
              <a:t>Localization based on cellphone signals is challenging!</a:t>
            </a:r>
          </a:p>
          <a:p>
            <a:r>
              <a:rPr lang="en-US" sz="2000" dirty="0"/>
              <a:t>Accuracy is typically with 0.75 square miles.</a:t>
            </a:r>
          </a:p>
          <a:p>
            <a:r>
              <a:rPr lang="en-US" sz="2000" dirty="0" err="1"/>
              <a:t>VecSim</a:t>
            </a:r>
            <a:r>
              <a:rPr lang="en-US" sz="2000" dirty="0"/>
              <a:t> is different since it focuses on proximity detection</a:t>
            </a:r>
          </a:p>
          <a:p>
            <a:r>
              <a:rPr lang="en-US" sz="2000" dirty="0"/>
              <a:t>Localization also relies on labeled log data from cellphones that report their location.</a:t>
            </a:r>
          </a:p>
          <a:p>
            <a:r>
              <a:rPr lang="en-US" sz="2000" dirty="0" err="1"/>
              <a:t>VecSim</a:t>
            </a:r>
            <a:r>
              <a:rPr lang="en-US" sz="2000" dirty="0"/>
              <a:t> relies on unlabeled log data which is more universally available </a:t>
            </a:r>
          </a:p>
          <a:p>
            <a:endParaRPr lang="en-US" sz="2000" dirty="0"/>
          </a:p>
          <a:p>
            <a:endParaRPr lang="en-US" sz="2000" dirty="0"/>
          </a:p>
          <a:p>
            <a:endParaRPr lang="en-US" sz="2000" dirty="0"/>
          </a:p>
        </p:txBody>
      </p:sp>
      <p:pic>
        <p:nvPicPr>
          <p:cNvPr id="1026" name="Picture 2" descr="Download free photo of Gps,locator,map,location,navigation - from  needpix.com">
            <a:extLst>
              <a:ext uri="{FF2B5EF4-FFF2-40B4-BE49-F238E27FC236}">
                <a16:creationId xmlns:a16="http://schemas.microsoft.com/office/drawing/2014/main" id="{460D67C7-9397-43AA-B1BA-D87006CBA9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1" r="1" b="4700"/>
          <a:stretch/>
        </p:blipFill>
        <p:spPr bwMode="auto">
          <a:xfrm>
            <a:off x="7761001" y="491988"/>
            <a:ext cx="4073645" cy="5595730"/>
          </a:xfrm>
          <a:prstGeom prst="rect">
            <a:avLst/>
          </a:prstGeom>
          <a:noFill/>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E5C2E6C-A300-441B-9C67-FDBCED7E5585}"/>
              </a:ext>
            </a:extLst>
          </p:cNvPr>
          <p:cNvSpPr/>
          <p:nvPr/>
        </p:nvSpPr>
        <p:spPr>
          <a:xfrm>
            <a:off x="6362700" y="6637441"/>
            <a:ext cx="6096000" cy="215444"/>
          </a:xfrm>
          <a:prstGeom prst="rect">
            <a:avLst/>
          </a:prstGeom>
        </p:spPr>
        <p:txBody>
          <a:bodyPr>
            <a:spAutoFit/>
          </a:bodyPr>
          <a:lstStyle/>
          <a:p>
            <a:r>
              <a:rPr lang="en-US" sz="800" i="1" dirty="0"/>
              <a:t>Image Source : https://www.needpix.com/photo/download/1146522/gps-locator-map-location-navigation-direction-travel-route-road</a:t>
            </a:r>
          </a:p>
        </p:txBody>
      </p:sp>
    </p:spTree>
    <p:extLst>
      <p:ext uri="{BB962C8B-B14F-4D97-AF65-F5344CB8AC3E}">
        <p14:creationId xmlns:p14="http://schemas.microsoft.com/office/powerpoint/2010/main" val="3702408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DCA70-1B8C-D64C-B2AE-0C0300FBED71}"/>
              </a:ext>
            </a:extLst>
          </p:cNvPr>
          <p:cNvSpPr>
            <a:spLocks noGrp="1"/>
          </p:cNvSpPr>
          <p:nvPr>
            <p:ph type="title"/>
          </p:nvPr>
        </p:nvSpPr>
        <p:spPr>
          <a:xfrm>
            <a:off x="655320" y="365125"/>
            <a:ext cx="5120114" cy="1692794"/>
          </a:xfrm>
        </p:spPr>
        <p:txBody>
          <a:bodyPr>
            <a:normAutofit/>
          </a:bodyPr>
          <a:lstStyle/>
          <a:p>
            <a:r>
              <a:rPr lang="en-US" sz="4100"/>
              <a:t>Related Work – Urban Field Signal Analysis</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D5E36DC-6CDB-CE4C-AE64-0EA8DB4DC0D6}"/>
              </a:ext>
            </a:extLst>
          </p:cNvPr>
          <p:cNvSpPr>
            <a:spLocks noGrp="1"/>
          </p:cNvSpPr>
          <p:nvPr>
            <p:ph idx="1"/>
          </p:nvPr>
        </p:nvSpPr>
        <p:spPr>
          <a:xfrm>
            <a:off x="655321" y="2575034"/>
            <a:ext cx="5120113" cy="3462228"/>
          </a:xfrm>
        </p:spPr>
        <p:txBody>
          <a:bodyPr>
            <a:normAutofit/>
          </a:bodyPr>
          <a:lstStyle/>
          <a:p>
            <a:r>
              <a:rPr lang="en-US" sz="1800" dirty="0"/>
              <a:t>Ray Tracing and Signal propagation models have yielded encouraging results.</a:t>
            </a:r>
          </a:p>
          <a:p>
            <a:r>
              <a:rPr lang="en-US" sz="1800" dirty="0"/>
              <a:t>However they rely on the environment information to be sufficiently detailed.</a:t>
            </a:r>
          </a:p>
          <a:p>
            <a:r>
              <a:rPr lang="en-US" sz="1800" dirty="0"/>
              <a:t>VecSim does not require detailed information of the environment, like the material used in windows and walls of buildings</a:t>
            </a:r>
          </a:p>
          <a:p>
            <a:r>
              <a:rPr lang="en-US" sz="1800" dirty="0"/>
              <a:t>Instead only relies on the log data from the MRO records.</a:t>
            </a:r>
          </a:p>
        </p:txBody>
      </p:sp>
      <p:pic>
        <p:nvPicPr>
          <p:cNvPr id="5122" name="Picture 2">
            <a:extLst>
              <a:ext uri="{FF2B5EF4-FFF2-40B4-BE49-F238E27FC236}">
                <a16:creationId xmlns:a16="http://schemas.microsoft.com/office/drawing/2014/main" id="{66D088E5-7C35-4142-AEEF-63D69315DF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88" r="16417" b="-2"/>
          <a:stretch/>
        </p:blipFill>
        <p:spPr bwMode="auto">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BA2350B-11FE-43C2-BA09-1EC07C2E73FD}"/>
              </a:ext>
            </a:extLst>
          </p:cNvPr>
          <p:cNvSpPr/>
          <p:nvPr/>
        </p:nvSpPr>
        <p:spPr>
          <a:xfrm>
            <a:off x="6703281" y="6642556"/>
            <a:ext cx="6096000" cy="215444"/>
          </a:xfrm>
          <a:prstGeom prst="rect">
            <a:avLst/>
          </a:prstGeom>
        </p:spPr>
        <p:txBody>
          <a:bodyPr>
            <a:spAutoFit/>
          </a:bodyPr>
          <a:lstStyle/>
          <a:p>
            <a:r>
              <a:rPr lang="en-US" sz="800" i="1" dirty="0"/>
              <a:t>Image Source: https://www.mathworks.com/help/comm/ug/urban-channel-link-analysis-and-visualization-using-ray-tracing.html</a:t>
            </a:r>
          </a:p>
        </p:txBody>
      </p:sp>
    </p:spTree>
    <p:extLst>
      <p:ext uri="{BB962C8B-B14F-4D97-AF65-F5344CB8AC3E}">
        <p14:creationId xmlns:p14="http://schemas.microsoft.com/office/powerpoint/2010/main" val="4134971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BA2FE-3B21-1846-A48A-6A6E5945E020}"/>
              </a:ext>
            </a:extLst>
          </p:cNvPr>
          <p:cNvSpPr>
            <a:spLocks noGrp="1"/>
          </p:cNvSpPr>
          <p:nvPr>
            <p:ph type="title"/>
          </p:nvPr>
        </p:nvSpPr>
        <p:spPr>
          <a:xfrm>
            <a:off x="655320" y="365125"/>
            <a:ext cx="5120114" cy="1692794"/>
          </a:xfrm>
        </p:spPr>
        <p:txBody>
          <a:bodyPr>
            <a:normAutofit/>
          </a:bodyPr>
          <a:lstStyle/>
          <a:p>
            <a:r>
              <a:rPr lang="en-US" dirty="0"/>
              <a:t>Background – LTE network</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9843956-EB8A-8547-B544-88200653747F}"/>
              </a:ext>
            </a:extLst>
          </p:cNvPr>
          <p:cNvSpPr>
            <a:spLocks noGrp="1"/>
          </p:cNvSpPr>
          <p:nvPr>
            <p:ph idx="1"/>
          </p:nvPr>
        </p:nvSpPr>
        <p:spPr>
          <a:xfrm>
            <a:off x="655321" y="2575034"/>
            <a:ext cx="5120113" cy="3462228"/>
          </a:xfrm>
        </p:spPr>
        <p:txBody>
          <a:bodyPr>
            <a:normAutofit/>
          </a:bodyPr>
          <a:lstStyle/>
          <a:p>
            <a:r>
              <a:rPr lang="en-US" sz="1800" dirty="0"/>
              <a:t>Cellphone carriers build towers to cover service areas.</a:t>
            </a:r>
          </a:p>
          <a:p>
            <a:r>
              <a:rPr lang="en-US" sz="1800" dirty="0"/>
              <a:t>Each tower typically mounts 3 base stations which are associated with an identifier called PCI.</a:t>
            </a:r>
          </a:p>
          <a:p>
            <a:r>
              <a:rPr lang="en-US" sz="1800" dirty="0"/>
              <a:t>Each base station continuously logs data to an MRO file which contains records of all connected cellphones.</a:t>
            </a:r>
          </a:p>
          <a:p>
            <a:r>
              <a:rPr lang="en-US" sz="1800" dirty="0"/>
              <a:t>Cellphones(UEs) report an MRO record every 5.12 seconds.</a:t>
            </a:r>
          </a:p>
        </p:txBody>
      </p:sp>
      <p:pic>
        <p:nvPicPr>
          <p:cNvPr id="6" name="Picture 5">
            <a:extLst>
              <a:ext uri="{FF2B5EF4-FFF2-40B4-BE49-F238E27FC236}">
                <a16:creationId xmlns:a16="http://schemas.microsoft.com/office/drawing/2014/main" id="{FF0872EA-C50F-473F-B60B-D1B83D0D36F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41335" y="2965360"/>
            <a:ext cx="2298145" cy="1532096"/>
          </a:xfrm>
          <a:prstGeom prst="rect">
            <a:avLst/>
          </a:prstGeom>
        </p:spPr>
      </p:pic>
      <p:pic>
        <p:nvPicPr>
          <p:cNvPr id="7" name="Picture 6">
            <a:extLst>
              <a:ext uri="{FF2B5EF4-FFF2-40B4-BE49-F238E27FC236}">
                <a16:creationId xmlns:a16="http://schemas.microsoft.com/office/drawing/2014/main" id="{A3D8292F-3C99-40CC-A597-08704A0194C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239590" y="2965360"/>
            <a:ext cx="1633696" cy="1633696"/>
          </a:xfrm>
          <a:prstGeom prst="rect">
            <a:avLst/>
          </a:prstGeom>
        </p:spPr>
      </p:pic>
      <p:sp>
        <p:nvSpPr>
          <p:cNvPr id="8" name="TextBox 7">
            <a:extLst>
              <a:ext uri="{FF2B5EF4-FFF2-40B4-BE49-F238E27FC236}">
                <a16:creationId xmlns:a16="http://schemas.microsoft.com/office/drawing/2014/main" id="{F419967C-8112-4C75-8550-25D87B65EF96}"/>
              </a:ext>
            </a:extLst>
          </p:cNvPr>
          <p:cNvSpPr txBox="1"/>
          <p:nvPr/>
        </p:nvSpPr>
        <p:spPr>
          <a:xfrm>
            <a:off x="7543800" y="6642556"/>
            <a:ext cx="4701208" cy="215444"/>
          </a:xfrm>
          <a:prstGeom prst="rect">
            <a:avLst/>
          </a:prstGeom>
          <a:noFill/>
        </p:spPr>
        <p:txBody>
          <a:bodyPr wrap="square" rtlCol="0">
            <a:spAutoFit/>
          </a:bodyPr>
          <a:lstStyle/>
          <a:p>
            <a:r>
              <a:rPr lang="en-US" sz="800" i="1" dirty="0"/>
              <a:t>Image Source: https://www.prepaidphonenews.com/2014/09/what-phone-works-with-which-operator.html</a:t>
            </a:r>
          </a:p>
        </p:txBody>
      </p:sp>
      <p:sp>
        <p:nvSpPr>
          <p:cNvPr id="9" name="Arrow: Right 8">
            <a:extLst>
              <a:ext uri="{FF2B5EF4-FFF2-40B4-BE49-F238E27FC236}">
                <a16:creationId xmlns:a16="http://schemas.microsoft.com/office/drawing/2014/main" id="{4F3ABB91-A302-4785-ABB0-DA105BF95973}"/>
              </a:ext>
            </a:extLst>
          </p:cNvPr>
          <p:cNvSpPr/>
          <p:nvPr/>
        </p:nvSpPr>
        <p:spPr>
          <a:xfrm>
            <a:off x="8510269" y="3530591"/>
            <a:ext cx="1419247" cy="401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355B850-DC18-4C09-BD2C-9563A5F1B1EA}"/>
              </a:ext>
            </a:extLst>
          </p:cNvPr>
          <p:cNvPicPr>
            <a:picLocks noChangeAspect="1"/>
          </p:cNvPicPr>
          <p:nvPr/>
        </p:nvPicPr>
        <p:blipFill>
          <a:blip r:embed="rId7"/>
          <a:stretch>
            <a:fillRect/>
          </a:stretch>
        </p:blipFill>
        <p:spPr>
          <a:xfrm>
            <a:off x="655320" y="5416574"/>
            <a:ext cx="8930598" cy="1241375"/>
          </a:xfrm>
          <a:prstGeom prst="rect">
            <a:avLst/>
          </a:prstGeom>
        </p:spPr>
      </p:pic>
    </p:spTree>
    <p:extLst>
      <p:ext uri="{BB962C8B-B14F-4D97-AF65-F5344CB8AC3E}">
        <p14:creationId xmlns:p14="http://schemas.microsoft.com/office/powerpoint/2010/main" val="3383696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852F7B48F96D499498CC14DEAB88AD" ma:contentTypeVersion="2" ma:contentTypeDescription="Create a new document." ma:contentTypeScope="" ma:versionID="13fe94e057829cae65636a1001ced309">
  <xsd:schema xmlns:xsd="http://www.w3.org/2001/XMLSchema" xmlns:xs="http://www.w3.org/2001/XMLSchema" xmlns:p="http://schemas.microsoft.com/office/2006/metadata/properties" xmlns:ns2="9d6e9f38-0c2a-4a52-a420-3277eb438aa3" targetNamespace="http://schemas.microsoft.com/office/2006/metadata/properties" ma:root="true" ma:fieldsID="bc421e99489feab03eb8ee0d5f33c98c" ns2:_="">
    <xsd:import namespace="9d6e9f38-0c2a-4a52-a420-3277eb438aa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6e9f38-0c2a-4a52-a420-3277eb438a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02930F-8B73-4A00-AC9A-D4D0B7E0B834}"/>
</file>

<file path=customXml/itemProps2.xml><?xml version="1.0" encoding="utf-8"?>
<ds:datastoreItem xmlns:ds="http://schemas.openxmlformats.org/officeDocument/2006/customXml" ds:itemID="{B637B954-63EC-453F-9F47-93E3DBDC3CFC}"/>
</file>

<file path=customXml/itemProps3.xml><?xml version="1.0" encoding="utf-8"?>
<ds:datastoreItem xmlns:ds="http://schemas.openxmlformats.org/officeDocument/2006/customXml" ds:itemID="{096F4517-5DE6-434E-8289-B8BAEDC14876}"/>
</file>

<file path=docProps/app.xml><?xml version="1.0" encoding="utf-8"?>
<Properties xmlns="http://schemas.openxmlformats.org/officeDocument/2006/extended-properties" xmlns:vt="http://schemas.openxmlformats.org/officeDocument/2006/docPropsVTypes">
  <TotalTime>100</TotalTime>
  <Words>6543</Words>
  <Application>Microsoft Office PowerPoint</Application>
  <PresentationFormat>Widescreen</PresentationFormat>
  <Paragraphs>557</Paragraphs>
  <Slides>42</Slides>
  <Notes>39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Calibri</vt:lpstr>
      <vt:lpstr>Calibri Light</vt:lpstr>
      <vt:lpstr>Cambria Math</vt:lpstr>
      <vt:lpstr>LibertineMathMI</vt:lpstr>
      <vt:lpstr>LibertineMathMI7</vt:lpstr>
      <vt:lpstr>LinLibertineT</vt:lpstr>
      <vt:lpstr>NimbusRomNo9L</vt:lpstr>
      <vt:lpstr>txmiaX</vt:lpstr>
      <vt:lpstr>txsys</vt:lpstr>
      <vt:lpstr>Office Theme</vt:lpstr>
      <vt:lpstr>Vecsim: Carrier-based, Privacy-Preserving Cellphone Contact Tracing  </vt:lpstr>
      <vt:lpstr>Vecsim: Carrier-based, Privacy-Preserving Cellphone Contact Tracing  </vt:lpstr>
      <vt:lpstr>Contact Tracing</vt:lpstr>
      <vt:lpstr>Related Work – Cellphone Signal</vt:lpstr>
      <vt:lpstr>Related Work - Bluetooth</vt:lpstr>
      <vt:lpstr>Other Contact Tracing methods</vt:lpstr>
      <vt:lpstr>Related Work – Cellphone Localization</vt:lpstr>
      <vt:lpstr>Related Work – Urban Field Signal Analysis</vt:lpstr>
      <vt:lpstr>Background – LTE network</vt:lpstr>
      <vt:lpstr>Tadv</vt:lpstr>
      <vt:lpstr>Angle of Arrival</vt:lpstr>
      <vt:lpstr>RSRP</vt:lpstr>
      <vt:lpstr>RSRP</vt:lpstr>
      <vt:lpstr>Data generation</vt:lpstr>
      <vt:lpstr>Data generation</vt:lpstr>
      <vt:lpstr>The Distance Estimation</vt:lpstr>
      <vt:lpstr>The Distance Estimation</vt:lpstr>
      <vt:lpstr>The Distance Estimation</vt:lpstr>
      <vt:lpstr>The Distance Estimation</vt:lpstr>
      <vt:lpstr>The Distance Estimation</vt:lpstr>
      <vt:lpstr>The Distance Estimation</vt:lpstr>
      <vt:lpstr>Signal Discontinuity</vt:lpstr>
      <vt:lpstr>Discontinuity Pair</vt:lpstr>
      <vt:lpstr>Discontinuity Pair</vt:lpstr>
      <vt:lpstr>Discontinuity Pair</vt:lpstr>
      <vt:lpstr>Learning the Discontinuity Pair Database</vt:lpstr>
      <vt:lpstr>Compressing the DPD</vt:lpstr>
      <vt:lpstr>Random Walk Simulation Study</vt:lpstr>
      <vt:lpstr>Random Walk Simulation Study</vt:lpstr>
      <vt:lpstr>Random Walk Simulation Study</vt:lpstr>
      <vt:lpstr>Random Walk Simulation Study</vt:lpstr>
      <vt:lpstr>Random Walk Simulation Study</vt:lpstr>
      <vt:lpstr>Random Walk Simulation Study</vt:lpstr>
      <vt:lpstr>Applying the DPD</vt:lpstr>
      <vt:lpstr>Applying the DPD</vt:lpstr>
      <vt:lpstr>Evaluation – Estimation Accuracy</vt:lpstr>
      <vt:lpstr>Evaluation  - Effectiveness of DPD</vt:lpstr>
      <vt:lpstr>Evaluation – Complexity of DPD</vt:lpstr>
      <vt:lpstr>Evaluation – Compression of DPD</vt:lpstr>
      <vt:lpstr>Evaluation – Sensitivity to Noise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Vecsim: Carrier-based, Privacy-Preserving Cellphone Contact Tracing</dc:title>
  <dc:creator>Avishek Mukherjee</dc:creator>
  <cp:lastModifiedBy>Avishek Mukherjee</cp:lastModifiedBy>
  <cp:revision>7</cp:revision>
  <dcterms:created xsi:type="dcterms:W3CDTF">2020-11-16T02:56:54Z</dcterms:created>
  <dcterms:modified xsi:type="dcterms:W3CDTF">2020-11-16T04:53:00Z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0x01010072852F7B48F96D499498CC14DEAB88AD</vt:lpwstr>
  </property>
</Properties>
</file>